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93455" r:id="rId1"/>
  </p:sldMasterIdLst>
  <p:notesMasterIdLst>
    <p:notesMasterId r:id="rId19"/>
  </p:notesMasterIdLst>
  <p:handoutMasterIdLst>
    <p:handoutMasterId r:id="rId20"/>
  </p:handoutMasterIdLst>
  <p:sldIdLst>
    <p:sldId id="2138103823" r:id="rId2"/>
    <p:sldId id="2138103826" r:id="rId3"/>
    <p:sldId id="268" r:id="rId4"/>
    <p:sldId id="2147375254" r:id="rId5"/>
    <p:sldId id="2147375255" r:id="rId6"/>
    <p:sldId id="2147375256" r:id="rId7"/>
    <p:sldId id="2147375257" r:id="rId8"/>
    <p:sldId id="2147375258" r:id="rId9"/>
    <p:sldId id="2147375259" r:id="rId10"/>
    <p:sldId id="2147375260" r:id="rId11"/>
    <p:sldId id="2138103827" r:id="rId12"/>
    <p:sldId id="2147375261" r:id="rId13"/>
    <p:sldId id="2138103828" r:id="rId14"/>
    <p:sldId id="2147375242" r:id="rId15"/>
    <p:sldId id="2147375243" r:id="rId16"/>
    <p:sldId id="2147375262" r:id="rId17"/>
    <p:sldId id="258" r:id="rId18"/>
  </p:sldIdLst>
  <p:sldSz cx="9144000" cy="5143500" type="screen16x9"/>
  <p:notesSz cx="7162800" cy="9448800"/>
  <p:embeddedFontLst>
    <p:embeddedFont>
      <p:font typeface="Alegreya Sans" panose="00000500000000000000" pitchFamily="50" charset="0"/>
      <p:regular r:id="rId21"/>
      <p:bold r:id="rId22"/>
      <p:italic r:id="rId23"/>
      <p:boldItalic r:id="rId24"/>
    </p:embeddedFont>
    <p:embeddedFont>
      <p:font typeface="Alegreya Sans ExtraBold" panose="00000900000000000000" pitchFamily="50" charset="0"/>
      <p:bold r:id="rId25"/>
      <p:boldItalic r:id="rId26"/>
    </p:embeddedFont>
    <p:embeddedFont>
      <p:font typeface="Alegreya Sans Medium" panose="00000600000000000000" pitchFamily="50" charset="0"/>
      <p:regular r:id="rId27"/>
      <p: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00FF"/>
    <a:srgbClr val="66FFFF"/>
    <a:srgbClr val="008AA7"/>
    <a:srgbClr val="00AC00"/>
    <a:srgbClr val="8ED600"/>
    <a:srgbClr val="808080"/>
    <a:srgbClr val="0099FF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>
                <a:latin typeface="Alegreya Sans Medium"/>
              </a:defRPr>
            </a:pPr>
            <a:r>
              <a:rPr lang="nl-BE"/>
              <a:t>Chart </a:t>
            </a:r>
            <a:r>
              <a:rPr lang="nl-BE" err="1"/>
              <a:t>title</a:t>
            </a:r>
            <a:endParaRPr lang="nl-BE"/>
          </a:p>
        </c:rich>
      </c:tx>
      <c:layout>
        <c:manualLayout>
          <c:xMode val="edge"/>
          <c:yMode val="edge"/>
          <c:x val="0.31038968901668451"/>
          <c:y val="2.1413685424530531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1"/>
            <c:bubble3D val="0"/>
            <c:spPr>
              <a:solidFill>
                <a:srgbClr val="0099FF"/>
              </a:solidFill>
            </c:spPr>
            <c:extLst>
              <c:ext xmlns:c16="http://schemas.microsoft.com/office/drawing/2014/chart" uri="{C3380CC4-5D6E-409C-BE32-E72D297353CC}">
                <c16:uniqueId val="{00000001-FE15-4657-97BF-357DCBB3BD0F}"/>
              </c:ext>
            </c:extLst>
          </c:dPt>
          <c:dPt>
            <c:idx val="2"/>
            <c:bubble3D val="0"/>
            <c:spPr>
              <a:solidFill>
                <a:srgbClr val="808080"/>
              </a:solidFill>
            </c:spPr>
            <c:extLst>
              <c:ext xmlns:c16="http://schemas.microsoft.com/office/drawing/2014/chart" uri="{C3380CC4-5D6E-409C-BE32-E72D297353CC}">
                <c16:uniqueId val="{00000002-FE15-4657-97BF-357DCBB3BD0F}"/>
              </c:ext>
            </c:extLst>
          </c:dPt>
          <c:dPt>
            <c:idx val="3"/>
            <c:bubble3D val="0"/>
            <c:spPr>
              <a:solidFill>
                <a:srgbClr val="C0C0C0"/>
              </a:solidFill>
            </c:spPr>
            <c:extLst>
              <c:ext xmlns:c16="http://schemas.microsoft.com/office/drawing/2014/chart" uri="{C3380CC4-5D6E-409C-BE32-E72D297353CC}">
                <c16:uniqueId val="{00000003-FE15-4657-97BF-357DCBB3BD0F}"/>
              </c:ext>
            </c:extLst>
          </c:dPt>
          <c:dLbls>
            <c:dLbl>
              <c:idx val="0"/>
              <c:layout>
                <c:manualLayout>
                  <c:x val="-8.3700869287993127E-2"/>
                  <c:y val="-3.5348880081113469E-2"/>
                </c:manualLayout>
              </c:layout>
              <c:tx>
                <c:rich>
                  <a:bodyPr/>
                  <a:lstStyle/>
                  <a:p>
                    <a:fld id="{35BC6EEE-2BC5-4439-8134-A41DF3878929}" type="PERCENTAGE">
                      <a:rPr lang="en-US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en-BE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FE15-4657-97BF-357DCBB3BD0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42B8345-410A-4F96-9B50-2BAF561EC6CA}" type="PERCENTAGE">
                      <a:rPr lang="en-US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en-BE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E15-4657-97BF-357DCBB3BD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legreya Sans"/>
                  </a:defRPr>
                </a:pPr>
                <a:endParaRPr lang="en-B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2nd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D0-41D2-93E8-7BCD089101A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>
              <a:latin typeface="Alegreya Sans Light"/>
            </a:defRPr>
          </a:pPr>
          <a:endParaRPr lang="en-B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B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overlay val="0"/>
      <c:txPr>
        <a:bodyPr/>
        <a:lstStyle/>
        <a:p>
          <a:pPr>
            <a:defRPr>
              <a:latin typeface="Alegreya Sans Medium"/>
            </a:defRPr>
          </a:pPr>
          <a:endParaRPr lang="en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99-4D85-866A-D3483F89E06D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99-4D85-866A-D3483F89E06D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99-4D85-866A-D3483F89E0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9571416"/>
        <c:axId val="2070436616"/>
      </c:barChart>
      <c:catAx>
        <c:axId val="20995714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Alegreya Sans Light"/>
              </a:defRPr>
            </a:pPr>
            <a:endParaRPr lang="en-BE"/>
          </a:p>
        </c:txPr>
        <c:crossAx val="2070436616"/>
        <c:crosses val="autoZero"/>
        <c:auto val="1"/>
        <c:lblAlgn val="ctr"/>
        <c:lblOffset val="100"/>
        <c:noMultiLvlLbl val="0"/>
      </c:catAx>
      <c:valAx>
        <c:axId val="207043661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legreya Sans Light"/>
              </a:defRPr>
            </a:pPr>
            <a:endParaRPr lang="en-BE"/>
          </a:p>
        </c:txPr>
        <c:crossAx val="209957141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latin typeface="Alegreya Sans Light"/>
            </a:defRPr>
          </a:pPr>
          <a:endParaRPr lang="en-B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B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BE"/>
              <a:t>Chart title</a:t>
            </a:r>
          </a:p>
        </c:rich>
      </c:tx>
      <c:layout>
        <c:manualLayout>
          <c:xMode val="edge"/>
          <c:yMode val="edge"/>
          <c:x val="0.2948171491063033"/>
          <c:y val="2.14136854245305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B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EC6-4276-B5DA-6E9EF4B145A0}"/>
              </c:ext>
            </c:extLst>
          </c:dPt>
          <c:dPt>
            <c:idx val="1"/>
            <c:bubble3D val="0"/>
            <c:spPr>
              <a:solidFill>
                <a:srgbClr val="0099FF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DFA-45DC-A38F-55EFAC724CD8}"/>
              </c:ext>
            </c:extLst>
          </c:dPt>
          <c:dPt>
            <c:idx val="2"/>
            <c:bubble3D val="0"/>
            <c:spPr>
              <a:solidFill>
                <a:srgbClr val="80808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4DFA-45DC-A38F-55EFAC724CD8}"/>
              </c:ext>
            </c:extLst>
          </c:dPt>
          <c:dPt>
            <c:idx val="3"/>
            <c:bubble3D val="0"/>
            <c:spPr>
              <a:solidFill>
                <a:srgbClr val="C0C0C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4DFA-45DC-A38F-55EFAC724CD8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2nd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D0-41D2-93E8-7BCD089101A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BE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B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overlay val="0"/>
      <c:txPr>
        <a:bodyPr/>
        <a:lstStyle/>
        <a:p>
          <a:pPr>
            <a:defRPr>
              <a:latin typeface="Alegreya Sans Medium"/>
            </a:defRPr>
          </a:pPr>
          <a:endParaRPr lang="en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99-4D85-866A-D3483F89E06D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0099FF"/>
            </a:solidFill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99-4D85-866A-D3483F89E06D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rgbClr val="808080"/>
            </a:solidFill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99-4D85-866A-D3483F89E0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9571416"/>
        <c:axId val="2070436616"/>
      </c:barChart>
      <c:catAx>
        <c:axId val="20995714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Alegreya Sans Light"/>
              </a:defRPr>
            </a:pPr>
            <a:endParaRPr lang="en-BE"/>
          </a:p>
        </c:txPr>
        <c:crossAx val="2070436616"/>
        <c:crosses val="autoZero"/>
        <c:auto val="1"/>
        <c:lblAlgn val="ctr"/>
        <c:lblOffset val="100"/>
        <c:noMultiLvlLbl val="0"/>
      </c:catAx>
      <c:valAx>
        <c:axId val="207043661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legreya Sans Light"/>
              </a:defRPr>
            </a:pPr>
            <a:endParaRPr lang="en-BE"/>
          </a:p>
        </c:txPr>
        <c:crossAx val="209957141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latin typeface="Alegreya Sans Light"/>
            </a:defRPr>
          </a:pPr>
          <a:endParaRPr lang="en-B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B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F05C21-61C3-42B3-8178-C0A2EE463C46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3D1B06-1629-48E8-B476-C481C4791203}">
      <dgm:prSet custT="1"/>
      <dgm:spPr/>
      <dgm:t>
        <a:bodyPr/>
        <a:lstStyle/>
        <a:p>
          <a:r>
            <a:rPr lang="en-US" sz="2000" b="0" i="0" dirty="0">
              <a:latin typeface="Alegreya Sans" panose="00000500000000000000" pitchFamily="2" charset="0"/>
            </a:rPr>
            <a:t>Help companies to survive the energy crisis (TCF)</a:t>
          </a:r>
        </a:p>
      </dgm:t>
    </dgm:pt>
    <dgm:pt modelId="{0A657414-08DF-48A0-95F0-E5D5C744C331}" type="parTrans" cxnId="{FEA74D92-101D-4440-A14B-1AFAE6A01551}">
      <dgm:prSet/>
      <dgm:spPr/>
      <dgm:t>
        <a:bodyPr/>
        <a:lstStyle/>
        <a:p>
          <a:endParaRPr lang="en-US"/>
        </a:p>
      </dgm:t>
    </dgm:pt>
    <dgm:pt modelId="{2D98F753-904B-4A3F-AF23-E75563692115}" type="sibTrans" cxnId="{FEA74D92-101D-4440-A14B-1AFAE6A01551}">
      <dgm:prSet/>
      <dgm:spPr/>
      <dgm:t>
        <a:bodyPr/>
        <a:lstStyle/>
        <a:p>
          <a:endParaRPr lang="en-US"/>
        </a:p>
      </dgm:t>
    </dgm:pt>
    <dgm:pt modelId="{F6947F45-CB1E-4D9E-8813-6CE6F226BE1C}">
      <dgm:prSet custT="1"/>
      <dgm:spPr/>
      <dgm:t>
        <a:bodyPr/>
        <a:lstStyle/>
        <a:p>
          <a:r>
            <a:rPr lang="en-US" sz="2000" b="0" i="0" dirty="0">
              <a:latin typeface="Alegreya Sans" panose="00000500000000000000" pitchFamily="2" charset="0"/>
            </a:rPr>
            <a:t>Addressing the high prices on the electricity market</a:t>
          </a:r>
          <a:endParaRPr lang="en-US" sz="2000" b="0" dirty="0">
            <a:latin typeface="Alegreya Sans" panose="00000500000000000000" pitchFamily="2" charset="0"/>
          </a:endParaRPr>
        </a:p>
      </dgm:t>
    </dgm:pt>
    <dgm:pt modelId="{4D23B24F-6348-4322-AFC3-1989E4DD4690}" type="parTrans" cxnId="{EB12BC86-04ED-48E8-BAA3-570FD152E556}">
      <dgm:prSet/>
      <dgm:spPr/>
      <dgm:t>
        <a:bodyPr/>
        <a:lstStyle/>
        <a:p>
          <a:endParaRPr lang="en-US"/>
        </a:p>
      </dgm:t>
    </dgm:pt>
    <dgm:pt modelId="{6E371801-BF4D-4784-AAC0-A25BCD55D24D}" type="sibTrans" cxnId="{EB12BC86-04ED-48E8-BAA3-570FD152E556}">
      <dgm:prSet/>
      <dgm:spPr/>
      <dgm:t>
        <a:bodyPr/>
        <a:lstStyle/>
        <a:p>
          <a:endParaRPr lang="en-US"/>
        </a:p>
      </dgm:t>
    </dgm:pt>
    <dgm:pt modelId="{28377E65-7F1F-44BE-BE61-35A3B093626C}">
      <dgm:prSet custT="1"/>
      <dgm:spPr/>
      <dgm:t>
        <a:bodyPr/>
        <a:lstStyle/>
        <a:p>
          <a:r>
            <a:rPr lang="en-US" sz="2000" b="0" i="0" dirty="0">
              <a:latin typeface="Alegreya Sans" panose="00000500000000000000" pitchFamily="2" charset="0"/>
            </a:rPr>
            <a:t>Addressing the high prices on the gas market</a:t>
          </a:r>
          <a:endParaRPr lang="en-US" sz="2000" b="0" dirty="0">
            <a:latin typeface="Alegreya Sans" panose="00000500000000000000" pitchFamily="2" charset="0"/>
          </a:endParaRPr>
        </a:p>
      </dgm:t>
    </dgm:pt>
    <dgm:pt modelId="{7AD62E37-74AF-4596-A610-F5758DEBCC84}" type="parTrans" cxnId="{3DCB2585-EC0F-454A-8234-A7328E63CFC0}">
      <dgm:prSet/>
      <dgm:spPr/>
      <dgm:t>
        <a:bodyPr/>
        <a:lstStyle/>
        <a:p>
          <a:endParaRPr lang="en-US"/>
        </a:p>
      </dgm:t>
    </dgm:pt>
    <dgm:pt modelId="{CA1AC72C-F202-4513-9646-272D2920B371}" type="sibTrans" cxnId="{3DCB2585-EC0F-454A-8234-A7328E63CFC0}">
      <dgm:prSet/>
      <dgm:spPr/>
      <dgm:t>
        <a:bodyPr/>
        <a:lstStyle/>
        <a:p>
          <a:endParaRPr lang="en-US"/>
        </a:p>
      </dgm:t>
    </dgm:pt>
    <dgm:pt modelId="{93902113-721E-4467-AC27-A75E9EAD409D}" type="pres">
      <dgm:prSet presAssocID="{ABF05C21-61C3-42B3-8178-C0A2EE463C46}" presName="diagram" presStyleCnt="0">
        <dgm:presLayoutVars>
          <dgm:dir/>
          <dgm:resizeHandles val="exact"/>
        </dgm:presLayoutVars>
      </dgm:prSet>
      <dgm:spPr/>
    </dgm:pt>
    <dgm:pt modelId="{D7C43850-72AE-4E04-A09D-7B49DC134CA4}" type="pres">
      <dgm:prSet presAssocID="{6A3D1B06-1629-48E8-B476-C481C4791203}" presName="node" presStyleLbl="node1" presStyleIdx="0" presStyleCnt="3">
        <dgm:presLayoutVars>
          <dgm:bulletEnabled val="1"/>
        </dgm:presLayoutVars>
      </dgm:prSet>
      <dgm:spPr/>
    </dgm:pt>
    <dgm:pt modelId="{A761A63E-5960-4AFA-9CD6-52963B5F1C6C}" type="pres">
      <dgm:prSet presAssocID="{2D98F753-904B-4A3F-AF23-E75563692115}" presName="sibTrans" presStyleCnt="0"/>
      <dgm:spPr/>
    </dgm:pt>
    <dgm:pt modelId="{54811232-7D52-4874-B891-9661906BF09B}" type="pres">
      <dgm:prSet presAssocID="{F6947F45-CB1E-4D9E-8813-6CE6F226BE1C}" presName="node" presStyleLbl="node1" presStyleIdx="1" presStyleCnt="3">
        <dgm:presLayoutVars>
          <dgm:bulletEnabled val="1"/>
        </dgm:presLayoutVars>
      </dgm:prSet>
      <dgm:spPr/>
    </dgm:pt>
    <dgm:pt modelId="{54E62DDB-493E-408E-9289-AC0B12383D32}" type="pres">
      <dgm:prSet presAssocID="{6E371801-BF4D-4784-AAC0-A25BCD55D24D}" presName="sibTrans" presStyleCnt="0"/>
      <dgm:spPr/>
    </dgm:pt>
    <dgm:pt modelId="{7A7EBBC2-339B-4BE1-AD5F-542B61D201C7}" type="pres">
      <dgm:prSet presAssocID="{28377E65-7F1F-44BE-BE61-35A3B093626C}" presName="node" presStyleLbl="node1" presStyleIdx="2" presStyleCnt="3">
        <dgm:presLayoutVars>
          <dgm:bulletEnabled val="1"/>
        </dgm:presLayoutVars>
      </dgm:prSet>
      <dgm:spPr/>
    </dgm:pt>
  </dgm:ptLst>
  <dgm:cxnLst>
    <dgm:cxn modelId="{01A51104-7EF0-4B4E-B7BC-4DB838CCAA4A}" type="presOf" srcId="{28377E65-7F1F-44BE-BE61-35A3B093626C}" destId="{7A7EBBC2-339B-4BE1-AD5F-542B61D201C7}" srcOrd="0" destOrd="0" presId="urn:microsoft.com/office/officeart/2005/8/layout/default"/>
    <dgm:cxn modelId="{0581E557-2724-4A6D-AB40-B5C3EE9E72C7}" type="presOf" srcId="{ABF05C21-61C3-42B3-8178-C0A2EE463C46}" destId="{93902113-721E-4467-AC27-A75E9EAD409D}" srcOrd="0" destOrd="0" presId="urn:microsoft.com/office/officeart/2005/8/layout/default"/>
    <dgm:cxn modelId="{3DCB2585-EC0F-454A-8234-A7328E63CFC0}" srcId="{ABF05C21-61C3-42B3-8178-C0A2EE463C46}" destId="{28377E65-7F1F-44BE-BE61-35A3B093626C}" srcOrd="2" destOrd="0" parTransId="{7AD62E37-74AF-4596-A610-F5758DEBCC84}" sibTransId="{CA1AC72C-F202-4513-9646-272D2920B371}"/>
    <dgm:cxn modelId="{EB12BC86-04ED-48E8-BAA3-570FD152E556}" srcId="{ABF05C21-61C3-42B3-8178-C0A2EE463C46}" destId="{F6947F45-CB1E-4D9E-8813-6CE6F226BE1C}" srcOrd="1" destOrd="0" parTransId="{4D23B24F-6348-4322-AFC3-1989E4DD4690}" sibTransId="{6E371801-BF4D-4784-AAC0-A25BCD55D24D}"/>
    <dgm:cxn modelId="{6595DA87-3F9B-489B-9DC5-2A534AD3C721}" type="presOf" srcId="{6A3D1B06-1629-48E8-B476-C481C4791203}" destId="{D7C43850-72AE-4E04-A09D-7B49DC134CA4}" srcOrd="0" destOrd="0" presId="urn:microsoft.com/office/officeart/2005/8/layout/default"/>
    <dgm:cxn modelId="{FEA74D92-101D-4440-A14B-1AFAE6A01551}" srcId="{ABF05C21-61C3-42B3-8178-C0A2EE463C46}" destId="{6A3D1B06-1629-48E8-B476-C481C4791203}" srcOrd="0" destOrd="0" parTransId="{0A657414-08DF-48A0-95F0-E5D5C744C331}" sibTransId="{2D98F753-904B-4A3F-AF23-E75563692115}"/>
    <dgm:cxn modelId="{C25D9DFD-FED0-487B-82EB-E17557256047}" type="presOf" srcId="{F6947F45-CB1E-4D9E-8813-6CE6F226BE1C}" destId="{54811232-7D52-4874-B891-9661906BF09B}" srcOrd="0" destOrd="0" presId="urn:microsoft.com/office/officeart/2005/8/layout/default"/>
    <dgm:cxn modelId="{5C4D062A-6FDC-462F-8BC8-A2C480338FC8}" type="presParOf" srcId="{93902113-721E-4467-AC27-A75E9EAD409D}" destId="{D7C43850-72AE-4E04-A09D-7B49DC134CA4}" srcOrd="0" destOrd="0" presId="urn:microsoft.com/office/officeart/2005/8/layout/default"/>
    <dgm:cxn modelId="{FEB94416-D8D5-4E43-8017-BC6DC51B2308}" type="presParOf" srcId="{93902113-721E-4467-AC27-A75E9EAD409D}" destId="{A761A63E-5960-4AFA-9CD6-52963B5F1C6C}" srcOrd="1" destOrd="0" presId="urn:microsoft.com/office/officeart/2005/8/layout/default"/>
    <dgm:cxn modelId="{C40CFA11-A6AA-4818-8FFD-D5F24C6B210C}" type="presParOf" srcId="{93902113-721E-4467-AC27-A75E9EAD409D}" destId="{54811232-7D52-4874-B891-9661906BF09B}" srcOrd="2" destOrd="0" presId="urn:microsoft.com/office/officeart/2005/8/layout/default"/>
    <dgm:cxn modelId="{85C9D16B-5197-4EAF-9069-61D25DC9452F}" type="presParOf" srcId="{93902113-721E-4467-AC27-A75E9EAD409D}" destId="{54E62DDB-493E-408E-9289-AC0B12383D32}" srcOrd="3" destOrd="0" presId="urn:microsoft.com/office/officeart/2005/8/layout/default"/>
    <dgm:cxn modelId="{1F561517-8EF3-499C-93AE-F240CDE4BD8D}" type="presParOf" srcId="{93902113-721E-4467-AC27-A75E9EAD409D}" destId="{7A7EBBC2-339B-4BE1-AD5F-542B61D201C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C43850-72AE-4E04-A09D-7B49DC134CA4}">
      <dsp:nvSpPr>
        <dsp:cNvPr id="0" name=""/>
        <dsp:cNvSpPr/>
      </dsp:nvSpPr>
      <dsp:spPr>
        <a:xfrm>
          <a:off x="0" y="854096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Alegreya Sans" panose="00000500000000000000" pitchFamily="2" charset="0"/>
            </a:rPr>
            <a:t>Help companies to survive the energy crisis (TCF)</a:t>
          </a:r>
        </a:p>
      </dsp:txBody>
      <dsp:txXfrm>
        <a:off x="0" y="854096"/>
        <a:ext cx="2571749" cy="1543050"/>
      </dsp:txXfrm>
    </dsp:sp>
    <dsp:sp modelId="{54811232-7D52-4874-B891-9661906BF09B}">
      <dsp:nvSpPr>
        <dsp:cNvPr id="0" name=""/>
        <dsp:cNvSpPr/>
      </dsp:nvSpPr>
      <dsp:spPr>
        <a:xfrm>
          <a:off x="2828925" y="854096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Alegreya Sans" panose="00000500000000000000" pitchFamily="2" charset="0"/>
            </a:rPr>
            <a:t>Addressing the high prices on the electricity market</a:t>
          </a:r>
          <a:endParaRPr lang="en-US" sz="2000" b="0" kern="1200" dirty="0">
            <a:latin typeface="Alegreya Sans" panose="00000500000000000000" pitchFamily="2" charset="0"/>
          </a:endParaRPr>
        </a:p>
      </dsp:txBody>
      <dsp:txXfrm>
        <a:off x="2828925" y="854096"/>
        <a:ext cx="2571749" cy="1543050"/>
      </dsp:txXfrm>
    </dsp:sp>
    <dsp:sp modelId="{7A7EBBC2-339B-4BE1-AD5F-542B61D201C7}">
      <dsp:nvSpPr>
        <dsp:cNvPr id="0" name=""/>
        <dsp:cNvSpPr/>
      </dsp:nvSpPr>
      <dsp:spPr>
        <a:xfrm>
          <a:off x="5657849" y="854096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Alegreya Sans" panose="00000500000000000000" pitchFamily="2" charset="0"/>
            </a:rPr>
            <a:t>Addressing the high prices on the gas market</a:t>
          </a:r>
          <a:endParaRPr lang="en-US" sz="2000" b="0" kern="1200" dirty="0">
            <a:latin typeface="Alegreya Sans" panose="00000500000000000000" pitchFamily="2" charset="0"/>
          </a:endParaRPr>
        </a:p>
      </dsp:txBody>
      <dsp:txXfrm>
        <a:off x="5657849" y="854096"/>
        <a:ext cx="2571749" cy="1543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03880" cy="474081"/>
          </a:xfrm>
          <a:prstGeom prst="rect">
            <a:avLst/>
          </a:prstGeom>
        </p:spPr>
        <p:txBody>
          <a:bodyPr vert="horz" lIns="94915" tIns="47457" rIns="94915" bIns="47457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57262" y="0"/>
            <a:ext cx="3103880" cy="474081"/>
          </a:xfrm>
          <a:prstGeom prst="rect">
            <a:avLst/>
          </a:prstGeom>
        </p:spPr>
        <p:txBody>
          <a:bodyPr vert="horz" lIns="94915" tIns="47457" rIns="94915" bIns="47457" rtlCol="0"/>
          <a:lstStyle>
            <a:lvl1pPr algn="r">
              <a:defRPr sz="1200"/>
            </a:lvl1pPr>
          </a:lstStyle>
          <a:p>
            <a:fld id="{4201EFA4-D4A5-446F-90E1-0D2A89754DB9}" type="datetimeFigureOut">
              <a:rPr lang="nl-BE" sz="1000">
                <a:latin typeface="Alegreya Sans"/>
              </a:rPr>
              <a:t>14/11/2022</a:t>
            </a:fld>
            <a:endParaRPr lang="nl-BE" sz="1000">
              <a:latin typeface="Alegreya San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74721"/>
            <a:ext cx="3103880" cy="474080"/>
          </a:xfrm>
          <a:prstGeom prst="rect">
            <a:avLst/>
          </a:prstGeom>
        </p:spPr>
        <p:txBody>
          <a:bodyPr vert="horz" lIns="94915" tIns="47457" rIns="94915" bIns="47457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57262" y="8974721"/>
            <a:ext cx="3103880" cy="474080"/>
          </a:xfrm>
          <a:prstGeom prst="rect">
            <a:avLst/>
          </a:prstGeom>
        </p:spPr>
        <p:txBody>
          <a:bodyPr vert="horz" lIns="94915" tIns="47457" rIns="94915" bIns="47457" rtlCol="0" anchor="b"/>
          <a:lstStyle>
            <a:lvl1pPr algn="r">
              <a:defRPr sz="1200"/>
            </a:lvl1pPr>
          </a:lstStyle>
          <a:p>
            <a:fld id="{55C330B0-7373-4B06-8BBB-F029E02B72CF}" type="slidenum">
              <a:rPr lang="nl-BE" smtClean="0"/>
              <a:t>‹#›</a:t>
            </a:fld>
            <a:endParaRPr lang="nl-B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124" y="9033666"/>
            <a:ext cx="1340729" cy="3349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0552" y="9002607"/>
            <a:ext cx="1373631" cy="41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53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03880" cy="474081"/>
          </a:xfrm>
          <a:prstGeom prst="rect">
            <a:avLst/>
          </a:prstGeom>
        </p:spPr>
        <p:txBody>
          <a:bodyPr vert="horz" lIns="94915" tIns="47457" rIns="94915" bIns="47457" rtlCol="0"/>
          <a:lstStyle>
            <a:lvl1pPr algn="l">
              <a:defRPr sz="1200"/>
            </a:lvl1pPr>
          </a:lstStyle>
          <a:p>
            <a:r>
              <a:rPr lang="nl-BE"/>
              <a:t>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57262" y="0"/>
            <a:ext cx="3103880" cy="474081"/>
          </a:xfrm>
          <a:prstGeom prst="rect">
            <a:avLst/>
          </a:prstGeom>
        </p:spPr>
        <p:txBody>
          <a:bodyPr vert="horz" lIns="94915" tIns="47457" rIns="94915" bIns="47457" rtlCol="0"/>
          <a:lstStyle>
            <a:lvl1pPr algn="r">
              <a:defRPr sz="1200"/>
            </a:lvl1pPr>
          </a:lstStyle>
          <a:p>
            <a:fld id="{C91AEBCA-38FD-4194-9BDA-A49B4F676158}" type="datetimeFigureOut">
              <a:rPr lang="nl-BE" smtClean="0"/>
              <a:t>14/11/2022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46125" y="1181100"/>
            <a:ext cx="5670550" cy="3189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15" tIns="47457" rIns="94915" bIns="47457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6280" y="4547235"/>
            <a:ext cx="5730240" cy="3720465"/>
          </a:xfrm>
          <a:prstGeom prst="rect">
            <a:avLst/>
          </a:prstGeom>
        </p:spPr>
        <p:txBody>
          <a:bodyPr vert="horz" lIns="94915" tIns="47457" rIns="94915" bIns="4745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74721"/>
            <a:ext cx="3103880" cy="474080"/>
          </a:xfrm>
          <a:prstGeom prst="rect">
            <a:avLst/>
          </a:prstGeom>
        </p:spPr>
        <p:txBody>
          <a:bodyPr vert="horz" lIns="94915" tIns="47457" rIns="94915" bIns="47457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57262" y="8974721"/>
            <a:ext cx="3103880" cy="474080"/>
          </a:xfrm>
          <a:prstGeom prst="rect">
            <a:avLst/>
          </a:prstGeom>
        </p:spPr>
        <p:txBody>
          <a:bodyPr vert="horz" lIns="94915" tIns="47457" rIns="94915" bIns="47457" rtlCol="0" anchor="b"/>
          <a:lstStyle>
            <a:lvl1pPr algn="r">
              <a:defRPr sz="1200"/>
            </a:lvl1pPr>
          </a:lstStyle>
          <a:p>
            <a:fld id="{08F0A662-DA38-4463-84F5-BDADBEC034BD}" type="slidenum">
              <a:rPr lang="nl-BE" smtClean="0"/>
              <a:t>‹#›</a:t>
            </a:fld>
            <a:endParaRPr lang="nl-B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1" y="9044299"/>
            <a:ext cx="1340729" cy="3349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889" y="9008477"/>
            <a:ext cx="1373631" cy="41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717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legreya Sans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 &amp; </a:t>
            </a:r>
            <a:r>
              <a:rPr lang="en-US" dirty="0" err="1"/>
              <a:t>introdroction</a:t>
            </a:r>
            <a:r>
              <a:rPr lang="en-US" dirty="0"/>
              <a:t> by Frederik</a:t>
            </a:r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F0A662-DA38-4463-84F5-BDADBEC034BD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82754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F0A662-DA38-4463-84F5-BDADBEC034BD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55399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Laurent</a:t>
            </a:r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F0A662-DA38-4463-84F5-BDADBEC034BD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51374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Frank</a:t>
            </a:r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F0A662-DA38-4463-84F5-BDADBEC034BD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42678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Laurent</a:t>
            </a:r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F0A662-DA38-4463-84F5-BDADBEC034BD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85722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Laurent</a:t>
            </a:r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F0A662-DA38-4463-84F5-BDADBEC034BD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62619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Frederik</a:t>
            </a:r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F0A662-DA38-4463-84F5-BDADBEC034BD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46323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Patrick</a:t>
            </a:r>
          </a:p>
          <a:p>
            <a:r>
              <a:rPr lang="en-US" dirty="0"/>
              <a:t>Brussels not yet clear but less stringent – </a:t>
            </a:r>
            <a:r>
              <a:rPr lang="en-US" dirty="0" err="1"/>
              <a:t>cas</a:t>
            </a:r>
            <a:r>
              <a:rPr lang="en-US" dirty="0"/>
              <a:t> par </a:t>
            </a:r>
            <a:r>
              <a:rPr lang="en-US" dirty="0" err="1"/>
              <a:t>cas</a:t>
            </a:r>
            <a:r>
              <a:rPr lang="en-US" dirty="0"/>
              <a:t> </a:t>
            </a:r>
            <a:r>
              <a:rPr lang="en-US" dirty="0" err="1"/>
              <a:t>balisses</a:t>
            </a:r>
            <a:r>
              <a:rPr lang="en-US" dirty="0"/>
              <a:t> – </a:t>
            </a: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negatieve</a:t>
            </a:r>
            <a:r>
              <a:rPr lang="en-US" dirty="0"/>
              <a:t> EBITDA</a:t>
            </a:r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F0A662-DA38-4463-84F5-BDADBEC034BD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60413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Patrick</a:t>
            </a:r>
          </a:p>
          <a:p>
            <a:r>
              <a:rPr lang="en-US" dirty="0"/>
              <a:t>In Brussels still</a:t>
            </a:r>
          </a:p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F0A662-DA38-4463-84F5-BDADBEC034BD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35816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Laurent</a:t>
            </a:r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F0A662-DA38-4463-84F5-BDADBEC034BD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51445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16" b="8160"/>
          <a:stretch/>
        </p:blipFill>
        <p:spPr>
          <a:xfrm>
            <a:off x="-16378" y="2"/>
            <a:ext cx="9160378" cy="3433283"/>
          </a:xfrm>
          <a:prstGeom prst="rect">
            <a:avLst/>
          </a:prstGeom>
        </p:spPr>
      </p:pic>
      <p:pic>
        <p:nvPicPr>
          <p:cNvPr id="8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285"/>
            <a:ext cx="9143998" cy="51480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7587" y="1686452"/>
            <a:ext cx="7482434" cy="495365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3500"/>
            </a:lvl1pPr>
          </a:lstStyle>
          <a:p>
            <a:r>
              <a:rPr lang="en-US"/>
              <a:t>Title of your amazing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7587" y="2197491"/>
            <a:ext cx="7482434" cy="131445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Aft>
                <a:spcPts val="600"/>
              </a:spcAft>
              <a:buNone/>
              <a:defRPr sz="2400">
                <a:solidFill>
                  <a:srgbClr val="1600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 goes here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6068533" y="5817342"/>
            <a:ext cx="184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9144000" cy="5143500"/>
          </a:xfrm>
          <a:prstGeom prst="rect">
            <a:avLst/>
          </a:prstGeom>
          <a:solidFill>
            <a:srgbClr val="1600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285"/>
            <a:ext cx="9143998" cy="514807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757587" y="1686452"/>
            <a:ext cx="7482434" cy="495365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3500"/>
            </a:lvl1pPr>
          </a:lstStyle>
          <a:p>
            <a:r>
              <a:rPr lang="en-US"/>
              <a:t>Title of your amazing presentation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7587" y="2197491"/>
            <a:ext cx="7482434" cy="131445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rgbClr val="1600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406703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 horizontal part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-1"/>
            <a:ext cx="9144000" cy="540000"/>
          </a:xfrm>
          <a:prstGeom prst="rect">
            <a:avLst/>
          </a:prstGeom>
          <a:solidFill>
            <a:srgbClr val="16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20000"/>
            <a:ext cx="8229600" cy="446908"/>
          </a:xfrm>
        </p:spPr>
        <p:txBody>
          <a:bodyPr>
            <a:noAutofit/>
          </a:bodyPr>
          <a:lstStyle>
            <a:lvl1pPr algn="l">
              <a:defRPr sz="3500"/>
            </a:lvl1pPr>
          </a:lstStyle>
          <a:p>
            <a:r>
              <a:rPr lang="en-US"/>
              <a:t>Slide title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30341"/>
            <a:ext cx="2133600" cy="273844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562260" y="3363123"/>
            <a:ext cx="1202074" cy="0"/>
          </a:xfrm>
          <a:prstGeom prst="line">
            <a:avLst/>
          </a:prstGeom>
          <a:ln w="12700" cmpd="sng">
            <a:solidFill>
              <a:srgbClr val="16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3428999"/>
            <a:ext cx="8229600" cy="116562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1800" b="1">
                <a:solidFill>
                  <a:schemeClr val="tx1"/>
                </a:solidFill>
              </a:defRPr>
            </a:lvl1pPr>
            <a:lvl2pPr marL="742950" indent="-285750">
              <a:lnSpc>
                <a:spcPct val="100000"/>
              </a:lnSpc>
              <a:buFont typeface="Wingdings" panose="05000000000000000000" pitchFamily="2" charset="2"/>
              <a:buChar char="§"/>
              <a:defRPr sz="1500">
                <a:solidFill>
                  <a:schemeClr val="tx2"/>
                </a:solidFill>
              </a:defRPr>
            </a:lvl2pPr>
            <a:lvl3pPr marL="1200150" indent="-285750">
              <a:lnSpc>
                <a:spcPct val="100000"/>
              </a:lnSpc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</a:defRPr>
            </a:lvl3pPr>
            <a:lvl4pPr marL="1543050" indent="-171450">
              <a:lnSpc>
                <a:spcPct val="100000"/>
              </a:lnSpc>
              <a:buFont typeface="Wingdings" panose="05000000000000000000" pitchFamily="2" charset="2"/>
              <a:buChar char="§"/>
              <a:defRPr sz="1100"/>
            </a:lvl4pPr>
            <a:lvl5pPr>
              <a:lnSpc>
                <a:spcPct val="60000"/>
              </a:lnSpc>
              <a:defRPr/>
            </a:lvl5pPr>
          </a:lstStyle>
          <a:p>
            <a:pPr lvl="0"/>
            <a:r>
              <a:rPr lang="en-US"/>
              <a:t>Text goes here</a:t>
            </a:r>
          </a:p>
          <a:p>
            <a:pPr lvl="1"/>
            <a:r>
              <a:rPr lang="en-US"/>
              <a:t>First level of bullet points</a:t>
            </a:r>
          </a:p>
          <a:p>
            <a:pPr lvl="2"/>
            <a:r>
              <a:rPr lang="en-US"/>
              <a:t>Second level of bullet points</a:t>
            </a:r>
          </a:p>
          <a:p>
            <a:pPr lvl="3"/>
            <a:r>
              <a:rPr lang="en-US"/>
              <a:t>Third level of bullet points</a:t>
            </a:r>
          </a:p>
          <a:p>
            <a:pPr lvl="0"/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57200" y="1343378"/>
            <a:ext cx="8229600" cy="1953116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="1" i="0">
                <a:latin typeface="Alegreya Sans"/>
                <a:cs typeface="Alegreya Sans"/>
              </a:defRPr>
            </a:lvl1pPr>
            <a:lvl2pPr marL="742950" indent="-285750">
              <a:lnSpc>
                <a:spcPct val="100000"/>
              </a:lnSpc>
              <a:buFont typeface="Wingdings" panose="05000000000000000000" pitchFamily="2" charset="2"/>
              <a:buChar char="§"/>
              <a:defRPr sz="1500">
                <a:solidFill>
                  <a:srgbClr val="1600FF"/>
                </a:solidFill>
              </a:defRPr>
            </a:lvl2pPr>
            <a:lvl3pPr marL="1200150" indent="-285750">
              <a:lnSpc>
                <a:spcPct val="100000"/>
              </a:lnSpc>
              <a:buFont typeface="Wingdings" panose="05000000000000000000" pitchFamily="2" charset="2"/>
              <a:buChar char="§"/>
              <a:defRPr sz="1100" baseline="0">
                <a:solidFill>
                  <a:schemeClr val="tx1"/>
                </a:solidFill>
              </a:defRPr>
            </a:lvl3pPr>
            <a:lvl4pPr marL="1543050" indent="-171450">
              <a:lnSpc>
                <a:spcPct val="100000"/>
              </a:lnSpc>
              <a:buFont typeface="Wingdings" panose="05000000000000000000" pitchFamily="2" charset="2"/>
              <a:buChar char="§"/>
              <a:defRPr sz="1100" baseline="0"/>
            </a:lvl4pPr>
            <a:lvl5pPr>
              <a:lnSpc>
                <a:spcPct val="60000"/>
              </a:lnSpc>
              <a:defRPr/>
            </a:lvl5pPr>
          </a:lstStyle>
          <a:p>
            <a:pPr lvl="0"/>
            <a:r>
              <a:rPr lang="en-US"/>
              <a:t>Text goes here</a:t>
            </a:r>
          </a:p>
          <a:p>
            <a:pPr lvl="1"/>
            <a:r>
              <a:rPr lang="en-US"/>
              <a:t>First level of bullet points</a:t>
            </a:r>
          </a:p>
          <a:p>
            <a:pPr lvl="2"/>
            <a:r>
              <a:rPr lang="en-US"/>
              <a:t>Second level of bullet points</a:t>
            </a:r>
          </a:p>
          <a:p>
            <a:pPr lvl="3"/>
            <a:r>
              <a:rPr lang="en-US"/>
              <a:t>Third level of bullet points</a:t>
            </a: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9" b="88544"/>
          <a:stretch/>
        </p:blipFill>
        <p:spPr>
          <a:xfrm>
            <a:off x="7355305" y="-8864"/>
            <a:ext cx="1788696" cy="58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166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one horizontal par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1"/>
            <a:ext cx="9144001" cy="540000"/>
          </a:xfrm>
          <a:prstGeom prst="rect">
            <a:avLst/>
          </a:prstGeom>
          <a:solidFill>
            <a:srgbClr val="16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57200" y="1343377"/>
            <a:ext cx="8229600" cy="3164003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="1" i="0">
                <a:latin typeface="Alegreya Sans"/>
                <a:cs typeface="Alegreya Sans"/>
              </a:defRPr>
            </a:lvl1pPr>
            <a:lvl2pPr marL="742950" indent="-285750">
              <a:lnSpc>
                <a:spcPct val="100000"/>
              </a:lnSpc>
              <a:buFont typeface="Wingdings" panose="05000000000000000000" pitchFamily="2" charset="2"/>
              <a:buChar char="§"/>
              <a:defRPr sz="1500">
                <a:solidFill>
                  <a:srgbClr val="1600FF"/>
                </a:solidFill>
              </a:defRPr>
            </a:lvl2pPr>
            <a:lvl3pPr marL="1200150" indent="-285750">
              <a:lnSpc>
                <a:spcPct val="100000"/>
              </a:lnSpc>
              <a:buFont typeface="Wingdings" panose="05000000000000000000" pitchFamily="2" charset="2"/>
              <a:buChar char="§"/>
              <a:defRPr sz="1100" baseline="0">
                <a:solidFill>
                  <a:schemeClr val="tx1"/>
                </a:solidFill>
              </a:defRPr>
            </a:lvl3pPr>
            <a:lvl4pPr marL="1543050" indent="-171450">
              <a:lnSpc>
                <a:spcPct val="100000"/>
              </a:lnSpc>
              <a:buFont typeface="Wingdings" panose="05000000000000000000" pitchFamily="2" charset="2"/>
              <a:buChar char="§"/>
              <a:defRPr sz="1100" baseline="0"/>
            </a:lvl4pPr>
            <a:lvl5pPr>
              <a:lnSpc>
                <a:spcPct val="60000"/>
              </a:lnSpc>
              <a:defRPr/>
            </a:lvl5pPr>
          </a:lstStyle>
          <a:p>
            <a:pPr lvl="0"/>
            <a:r>
              <a:rPr lang="en-US"/>
              <a:t>Text goes here</a:t>
            </a:r>
          </a:p>
          <a:p>
            <a:pPr lvl="1"/>
            <a:r>
              <a:rPr lang="en-US"/>
              <a:t>First level of bullet points</a:t>
            </a:r>
          </a:p>
          <a:p>
            <a:pPr lvl="2"/>
            <a:r>
              <a:rPr lang="en-US"/>
              <a:t>Second level of bullet points</a:t>
            </a:r>
          </a:p>
          <a:p>
            <a:pPr lvl="3"/>
            <a:r>
              <a:rPr lang="en-US"/>
              <a:t>Third level of bullet points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20000"/>
            <a:ext cx="8229600" cy="446908"/>
          </a:xfrm>
        </p:spPr>
        <p:txBody>
          <a:bodyPr>
            <a:noAutofit/>
          </a:bodyPr>
          <a:lstStyle>
            <a:lvl1pPr algn="l">
              <a:defRPr sz="3500" baseline="0"/>
            </a:lvl1pPr>
          </a:lstStyle>
          <a:p>
            <a:r>
              <a:rPr lang="en-US"/>
              <a:t>Slide title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30341"/>
            <a:ext cx="2133600" cy="273844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Imag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9" b="88544"/>
          <a:stretch/>
        </p:blipFill>
        <p:spPr>
          <a:xfrm>
            <a:off x="7355305" y="-8864"/>
            <a:ext cx="1788696" cy="58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498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chapt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-1"/>
            <a:ext cx="9144001" cy="540000"/>
          </a:xfrm>
          <a:prstGeom prst="rect">
            <a:avLst/>
          </a:prstGeom>
          <a:solidFill>
            <a:srgbClr val="16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084992"/>
            <a:ext cx="8229600" cy="820008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5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Title of the chapter goes here</a:t>
            </a:r>
          </a:p>
        </p:txBody>
      </p:sp>
      <p:cxnSp>
        <p:nvCxnSpPr>
          <p:cNvPr id="13" name="Connecteur droit 12"/>
          <p:cNvCxnSpPr/>
          <p:nvPr userDrawn="1"/>
        </p:nvCxnSpPr>
        <p:spPr>
          <a:xfrm>
            <a:off x="6972418" y="2185737"/>
            <a:ext cx="0" cy="1276684"/>
          </a:xfrm>
          <a:prstGeom prst="line">
            <a:avLst/>
          </a:prstGeom>
          <a:ln w="12700" cmpd="sng">
            <a:solidFill>
              <a:srgbClr val="16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30341"/>
            <a:ext cx="2133600" cy="273844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4712446"/>
            <a:ext cx="1250731" cy="315515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2185737"/>
            <a:ext cx="6387432" cy="2408885"/>
          </a:xfrm>
        </p:spPr>
        <p:txBody>
          <a:bodyPr/>
          <a:lstStyle>
            <a:lvl1pPr marL="2857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400">
                <a:solidFill>
                  <a:srgbClr val="000000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800"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500">
                <a:solidFill>
                  <a:srgbClr val="1600FF"/>
                </a:solidFill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100"/>
            </a:lvl4pPr>
            <a:lvl5pPr marL="2057400" indent="-228600">
              <a:buFont typeface="Arial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egreya Sans Medium"/>
                <a:ea typeface="+mn-ea"/>
              </a:rPr>
              <a:t>Text goes here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1600FF"/>
                </a:solidFill>
                <a:effectLst/>
                <a:uLnTx/>
                <a:uFillTx/>
                <a:latin typeface="Alegreya Sans"/>
                <a:ea typeface="+mn-ea"/>
              </a:rPr>
              <a:t>First level of bullet points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egreya Sans"/>
                <a:ea typeface="+mn-ea"/>
              </a:rPr>
              <a:t>Second level of bullet points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600FF"/>
                </a:solidFill>
                <a:effectLst/>
                <a:uLnTx/>
                <a:uFillTx/>
                <a:latin typeface="Alegreya Sans"/>
                <a:ea typeface="+mn-ea"/>
              </a:rPr>
              <a:t>Third level of bullet points</a:t>
            </a:r>
          </a:p>
          <a:p>
            <a:pPr lvl="0"/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7078579" y="2185737"/>
            <a:ext cx="1608221" cy="2408885"/>
          </a:xfrm>
        </p:spPr>
        <p:txBody>
          <a:bodyPr>
            <a:normAutofit/>
          </a:bodyPr>
          <a:lstStyle>
            <a:lvl1pPr marL="285750" indent="-285750" algn="l">
              <a:lnSpc>
                <a:spcPct val="80000"/>
              </a:lnSpc>
              <a:buFont typeface="Wingdings" panose="05000000000000000000" pitchFamily="2" charset="2"/>
              <a:buChar char="§"/>
              <a:defRPr sz="1500" b="1" i="0">
                <a:solidFill>
                  <a:srgbClr val="000000"/>
                </a:solidFill>
                <a:latin typeface="Alegreya Sans"/>
                <a:cs typeface="Alegreya Sans"/>
              </a:defRPr>
            </a:lvl1pPr>
            <a:lvl2pPr marL="628650" indent="-171450" algn="l">
              <a:lnSpc>
                <a:spcPct val="80000"/>
              </a:lnSpc>
              <a:buFont typeface="Wingdings" panose="05000000000000000000" pitchFamily="2" charset="2"/>
              <a:buChar char="§"/>
              <a:defRPr sz="1100">
                <a:solidFill>
                  <a:srgbClr val="1600FF"/>
                </a:solidFill>
              </a:defRPr>
            </a:lvl2pPr>
            <a:lvl3pPr marL="1143000" indent="-228600">
              <a:buFont typeface="Arial"/>
              <a:buChar char="•"/>
              <a:defRPr sz="1500">
                <a:solidFill>
                  <a:srgbClr val="1600FF"/>
                </a:solidFill>
              </a:defRPr>
            </a:lvl3pPr>
            <a:lvl4pPr marL="1600200" indent="-228600">
              <a:buFont typeface="Arial"/>
              <a:buChar char="•"/>
              <a:defRPr sz="1100"/>
            </a:lvl4pPr>
            <a:lvl5pPr marL="2057400" indent="-228600">
              <a:buFont typeface="Arial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Explanation</a:t>
            </a:r>
          </a:p>
          <a:p>
            <a:pPr lvl="1"/>
            <a:r>
              <a:rPr lang="en-US"/>
              <a:t>List</a:t>
            </a:r>
          </a:p>
        </p:txBody>
      </p:sp>
      <p:pic>
        <p:nvPicPr>
          <p:cNvPr id="15" name="Image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9" b="88544"/>
          <a:stretch/>
        </p:blipFill>
        <p:spPr>
          <a:xfrm>
            <a:off x="7355305" y="-8864"/>
            <a:ext cx="1788696" cy="58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403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Pie Char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-1"/>
            <a:ext cx="9144000" cy="540000"/>
          </a:xfrm>
          <a:prstGeom prst="rect">
            <a:avLst/>
          </a:prstGeom>
          <a:solidFill>
            <a:srgbClr val="16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 userDrawn="1"/>
        </p:nvSpPr>
        <p:spPr>
          <a:xfrm>
            <a:off x="6068533" y="5817342"/>
            <a:ext cx="184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  <a:p>
            <a:endParaRPr lang="fr-FR"/>
          </a:p>
        </p:txBody>
      </p:sp>
      <p:cxnSp>
        <p:nvCxnSpPr>
          <p:cNvPr id="9" name="Connecteur droit 12"/>
          <p:cNvCxnSpPr/>
          <p:nvPr userDrawn="1"/>
        </p:nvCxnSpPr>
        <p:spPr>
          <a:xfrm>
            <a:off x="6972418" y="2185737"/>
            <a:ext cx="0" cy="1276684"/>
          </a:xfrm>
          <a:prstGeom prst="line">
            <a:avLst/>
          </a:prstGeom>
          <a:ln w="12700" cmpd="sng">
            <a:solidFill>
              <a:srgbClr val="16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30341"/>
            <a:ext cx="2133600" cy="273844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12" name="Graphique 2"/>
          <p:cNvGraphicFramePr/>
          <p:nvPr userDrawn="1">
            <p:extLst>
              <p:ext uri="{D42A27DB-BD31-4B8C-83A1-F6EECF244321}">
                <p14:modId xmlns:p14="http://schemas.microsoft.com/office/powerpoint/2010/main" val="2763155867"/>
              </p:ext>
            </p:extLst>
          </p:nvPr>
        </p:nvGraphicFramePr>
        <p:xfrm>
          <a:off x="316358" y="1036150"/>
          <a:ext cx="6524305" cy="355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7078579" y="2185737"/>
            <a:ext cx="1608221" cy="2408885"/>
          </a:xfrm>
        </p:spPr>
        <p:txBody>
          <a:bodyPr>
            <a:normAutofit/>
          </a:bodyPr>
          <a:lstStyle>
            <a:lvl1pPr marL="285750" indent="-285750" algn="l">
              <a:lnSpc>
                <a:spcPct val="80000"/>
              </a:lnSpc>
              <a:buFont typeface="Wingdings" panose="05000000000000000000" pitchFamily="2" charset="2"/>
              <a:buChar char="§"/>
              <a:defRPr sz="1500" b="1" i="0">
                <a:solidFill>
                  <a:srgbClr val="000000"/>
                </a:solidFill>
                <a:latin typeface="Alegreya Sans"/>
                <a:cs typeface="Alegreya Sans"/>
              </a:defRPr>
            </a:lvl1pPr>
            <a:lvl2pPr marL="628650" indent="-171450" algn="l">
              <a:lnSpc>
                <a:spcPct val="80000"/>
              </a:lnSpc>
              <a:buFont typeface="Wingdings" panose="05000000000000000000" pitchFamily="2" charset="2"/>
              <a:buChar char="§"/>
              <a:defRPr sz="1100">
                <a:solidFill>
                  <a:srgbClr val="1600FF"/>
                </a:solidFill>
              </a:defRPr>
            </a:lvl2pPr>
            <a:lvl3pPr marL="1143000" indent="-228600">
              <a:buFont typeface="Arial"/>
              <a:buChar char="•"/>
              <a:defRPr sz="1500">
                <a:solidFill>
                  <a:srgbClr val="1600FF"/>
                </a:solidFill>
              </a:defRPr>
            </a:lvl3pPr>
            <a:lvl4pPr marL="1600200" indent="-228600">
              <a:buFont typeface="Arial"/>
              <a:buChar char="•"/>
              <a:defRPr sz="1100"/>
            </a:lvl4pPr>
            <a:lvl5pPr marL="2057400" indent="-228600">
              <a:buFont typeface="Arial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Explanation</a:t>
            </a:r>
          </a:p>
          <a:p>
            <a:pPr lvl="1"/>
            <a:r>
              <a:rPr lang="en-US"/>
              <a:t>List</a:t>
            </a:r>
          </a:p>
        </p:txBody>
      </p:sp>
      <p:pic>
        <p:nvPicPr>
          <p:cNvPr id="15" name="Image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9" b="88544"/>
          <a:stretch/>
        </p:blipFill>
        <p:spPr>
          <a:xfrm>
            <a:off x="7355305" y="-8864"/>
            <a:ext cx="1788696" cy="58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594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ar Graph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-1"/>
            <a:ext cx="9144000" cy="540000"/>
          </a:xfrm>
          <a:prstGeom prst="rect">
            <a:avLst/>
          </a:prstGeom>
          <a:solidFill>
            <a:srgbClr val="16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/>
          <p:cNvCxnSpPr/>
          <p:nvPr userDrawn="1"/>
        </p:nvCxnSpPr>
        <p:spPr>
          <a:xfrm>
            <a:off x="6972418" y="2185737"/>
            <a:ext cx="0" cy="1276684"/>
          </a:xfrm>
          <a:prstGeom prst="line">
            <a:avLst/>
          </a:prstGeom>
          <a:ln w="12700" cmpd="sng">
            <a:solidFill>
              <a:srgbClr val="16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30341"/>
            <a:ext cx="2133600" cy="273844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2" name="Graphique 1"/>
          <p:cNvGraphicFramePr/>
          <p:nvPr userDrawn="1">
            <p:extLst>
              <p:ext uri="{D42A27DB-BD31-4B8C-83A1-F6EECF244321}">
                <p14:modId xmlns:p14="http://schemas.microsoft.com/office/powerpoint/2010/main" val="3611690791"/>
              </p:ext>
            </p:extLst>
          </p:nvPr>
        </p:nvGraphicFramePr>
        <p:xfrm>
          <a:off x="457200" y="1079293"/>
          <a:ext cx="6371871" cy="3515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7078579" y="2185737"/>
            <a:ext cx="1608221" cy="2408885"/>
          </a:xfrm>
        </p:spPr>
        <p:txBody>
          <a:bodyPr>
            <a:normAutofit/>
          </a:bodyPr>
          <a:lstStyle>
            <a:lvl1pPr marL="285750" indent="-285750" algn="l">
              <a:lnSpc>
                <a:spcPct val="80000"/>
              </a:lnSpc>
              <a:buFont typeface="Wingdings" panose="05000000000000000000" pitchFamily="2" charset="2"/>
              <a:buChar char="§"/>
              <a:defRPr sz="1500" b="1" i="0">
                <a:solidFill>
                  <a:srgbClr val="000000"/>
                </a:solidFill>
                <a:latin typeface="Alegreya Sans"/>
                <a:cs typeface="Alegreya Sans"/>
              </a:defRPr>
            </a:lvl1pPr>
            <a:lvl2pPr marL="628650" indent="-171450" algn="l">
              <a:lnSpc>
                <a:spcPct val="80000"/>
              </a:lnSpc>
              <a:buFont typeface="Wingdings" panose="05000000000000000000" pitchFamily="2" charset="2"/>
              <a:buChar char="§"/>
              <a:defRPr sz="1100">
                <a:solidFill>
                  <a:srgbClr val="1600FF"/>
                </a:solidFill>
              </a:defRPr>
            </a:lvl2pPr>
            <a:lvl3pPr marL="1143000" indent="-228600">
              <a:buFont typeface="Arial"/>
              <a:buChar char="•"/>
              <a:defRPr sz="1500">
                <a:solidFill>
                  <a:srgbClr val="1600FF"/>
                </a:solidFill>
              </a:defRPr>
            </a:lvl3pPr>
            <a:lvl4pPr marL="1600200" indent="-228600">
              <a:buFont typeface="Arial"/>
              <a:buChar char="•"/>
              <a:defRPr sz="1100"/>
            </a:lvl4pPr>
            <a:lvl5pPr marL="2057400" indent="-228600">
              <a:buFont typeface="Arial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Explanation</a:t>
            </a:r>
          </a:p>
          <a:p>
            <a:pPr lvl="1"/>
            <a:r>
              <a:rPr lang="en-US"/>
              <a:t>List</a:t>
            </a:r>
          </a:p>
        </p:txBody>
      </p:sp>
      <p:pic>
        <p:nvPicPr>
          <p:cNvPr id="11" name="Image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9" b="88544"/>
          <a:stretch/>
        </p:blipFill>
        <p:spPr>
          <a:xfrm>
            <a:off x="7355305" y="-8864"/>
            <a:ext cx="1788696" cy="58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193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966952" y="1271752"/>
            <a:ext cx="33858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5000" b="1" err="1">
                <a:solidFill>
                  <a:schemeClr val="tx2"/>
                </a:solidFill>
                <a:latin typeface="Alegreya Sans"/>
              </a:rPr>
              <a:t>Thank</a:t>
            </a:r>
            <a:r>
              <a:rPr lang="nl-BE" sz="5000" b="1" baseline="0">
                <a:solidFill>
                  <a:schemeClr val="tx2"/>
                </a:solidFill>
                <a:latin typeface="Alegreya Sans"/>
              </a:rPr>
              <a:t> </a:t>
            </a:r>
            <a:r>
              <a:rPr lang="nl-BE" sz="5000" b="1" baseline="0" err="1">
                <a:solidFill>
                  <a:schemeClr val="tx2"/>
                </a:solidFill>
                <a:latin typeface="Alegreya Sans"/>
              </a:rPr>
              <a:t>you</a:t>
            </a:r>
            <a:endParaRPr lang="nl-BE" sz="5000" b="1">
              <a:solidFill>
                <a:schemeClr val="tx2"/>
              </a:solidFill>
              <a:latin typeface="Alegreya San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060283" y="2050753"/>
            <a:ext cx="1992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>
                <a:latin typeface="Alegreya Sans"/>
              </a:rPr>
              <a:t>For </a:t>
            </a:r>
            <a:r>
              <a:rPr lang="nl-BE" err="1">
                <a:latin typeface="Alegreya Sans"/>
              </a:rPr>
              <a:t>your</a:t>
            </a:r>
            <a:r>
              <a:rPr lang="nl-BE">
                <a:latin typeface="Alegreya Sans"/>
              </a:rPr>
              <a:t> attention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89111" y="3875359"/>
            <a:ext cx="2897688" cy="8919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29266" y="661933"/>
            <a:ext cx="2417379" cy="6098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30341"/>
            <a:ext cx="2133600" cy="273844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74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ictur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>
            <a:extLst>
              <a:ext uri="{FF2B5EF4-FFF2-40B4-BE49-F238E27FC236}">
                <a16:creationId xmlns:a16="http://schemas.microsoft.com/office/drawing/2014/main" id="{2E977B69-0E32-4DBE-ACE4-5E8A150B276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90" b="-8727"/>
          <a:stretch/>
        </p:blipFill>
        <p:spPr bwMode="auto">
          <a:xfrm>
            <a:off x="4763" y="4763"/>
            <a:ext cx="9164954" cy="513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5"/>
          <a:stretch/>
        </p:blipFill>
        <p:spPr>
          <a:xfrm>
            <a:off x="-4761" y="1459230"/>
            <a:ext cx="9143998" cy="3688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7587" y="1686452"/>
            <a:ext cx="7482434" cy="495365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3500"/>
            </a:lvl1pPr>
          </a:lstStyle>
          <a:p>
            <a:r>
              <a:rPr lang="en-US"/>
              <a:t>Title of your amazing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7587" y="2197491"/>
            <a:ext cx="7482434" cy="131445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Aft>
                <a:spcPts val="600"/>
              </a:spcAft>
              <a:buNone/>
              <a:defRPr sz="2400">
                <a:solidFill>
                  <a:srgbClr val="1600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 goes here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6068533" y="5817342"/>
            <a:ext cx="184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1110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 horizontal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9564C59-9316-4EF2-BE55-C1628F815F6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57200" y="1343378"/>
            <a:ext cx="8229600" cy="3251244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="1" i="0">
                <a:latin typeface="Alegreya Sans"/>
                <a:cs typeface="Alegreya Sans"/>
              </a:defRPr>
            </a:lvl1pPr>
            <a:lvl2pPr marL="742950" indent="-285750">
              <a:lnSpc>
                <a:spcPct val="100000"/>
              </a:lnSpc>
              <a:buFont typeface="Wingdings" panose="05000000000000000000" pitchFamily="2" charset="2"/>
              <a:buChar char="§"/>
              <a:defRPr sz="1500">
                <a:solidFill>
                  <a:srgbClr val="1600FF"/>
                </a:solidFill>
              </a:defRPr>
            </a:lvl2pPr>
            <a:lvl3pPr marL="1200150" indent="-285750">
              <a:lnSpc>
                <a:spcPct val="100000"/>
              </a:lnSpc>
              <a:buFont typeface="Wingdings" panose="05000000000000000000" pitchFamily="2" charset="2"/>
              <a:buChar char="§"/>
              <a:defRPr sz="1100" baseline="0">
                <a:solidFill>
                  <a:schemeClr val="tx1"/>
                </a:solidFill>
              </a:defRPr>
            </a:lvl3pPr>
            <a:lvl4pPr marL="1543050" indent="-171450">
              <a:lnSpc>
                <a:spcPct val="100000"/>
              </a:lnSpc>
              <a:buFont typeface="Wingdings" panose="05000000000000000000" pitchFamily="2" charset="2"/>
              <a:buChar char="§"/>
              <a:defRPr sz="1100" baseline="0"/>
            </a:lvl4pPr>
            <a:lvl5pPr>
              <a:lnSpc>
                <a:spcPct val="60000"/>
              </a:lnSpc>
              <a:defRPr/>
            </a:lvl5pPr>
          </a:lstStyle>
          <a:p>
            <a:pPr lvl="0"/>
            <a:r>
              <a:rPr lang="en-US"/>
              <a:t>Text goes here</a:t>
            </a:r>
          </a:p>
          <a:p>
            <a:pPr lvl="1"/>
            <a:r>
              <a:rPr lang="en-US"/>
              <a:t>First level of bullet points</a:t>
            </a:r>
          </a:p>
          <a:p>
            <a:pPr lvl="2"/>
            <a:r>
              <a:rPr lang="en-US"/>
              <a:t>Second level of bullet points</a:t>
            </a:r>
          </a:p>
          <a:p>
            <a:pPr lvl="3"/>
            <a:r>
              <a:rPr lang="en-US"/>
              <a:t>Third level of bullet points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8277D05-8CD0-4547-A980-D837F6CC3E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720000"/>
            <a:ext cx="8229600" cy="446908"/>
          </a:xfrm>
        </p:spPr>
        <p:txBody>
          <a:bodyPr>
            <a:noAutofit/>
          </a:bodyPr>
          <a:lstStyle>
            <a:lvl1pPr algn="l">
              <a:defRPr sz="3500"/>
            </a:lvl1pPr>
          </a:lstStyle>
          <a:p>
            <a:r>
              <a:rPr lang="en-US"/>
              <a:t>Slide title goes here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88C8EF9-4A42-46E7-8B8F-319D80514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630341"/>
            <a:ext cx="2133600" cy="273844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Image 13">
            <a:extLst>
              <a:ext uri="{FF2B5EF4-FFF2-40B4-BE49-F238E27FC236}">
                <a16:creationId xmlns:a16="http://schemas.microsoft.com/office/drawing/2014/main" id="{5F892821-1B5A-48F0-BA94-27E051C1A4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9" b="88544"/>
          <a:stretch/>
        </p:blipFill>
        <p:spPr>
          <a:xfrm>
            <a:off x="7581900" y="3772"/>
            <a:ext cx="1517478" cy="5003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5E69593-BC9C-496F-B65F-FF03F8DB49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" t="14115" r="-112" b="74649"/>
          <a:stretch/>
        </p:blipFill>
        <p:spPr bwMode="auto">
          <a:xfrm>
            <a:off x="0" y="3772"/>
            <a:ext cx="7581900" cy="50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8027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horizontal 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63816E3-7F19-45D0-812C-8EBBF5D1CF5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57200" y="1343378"/>
            <a:ext cx="8229600" cy="3251244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="1" i="0">
                <a:latin typeface="Alegreya Sans"/>
                <a:cs typeface="Alegreya Sans"/>
              </a:defRPr>
            </a:lvl1pPr>
            <a:lvl2pPr marL="742950" indent="-285750">
              <a:lnSpc>
                <a:spcPct val="100000"/>
              </a:lnSpc>
              <a:buFont typeface="Wingdings" panose="05000000000000000000" pitchFamily="2" charset="2"/>
              <a:buChar char="§"/>
              <a:defRPr sz="1500">
                <a:solidFill>
                  <a:srgbClr val="1600FF"/>
                </a:solidFill>
              </a:defRPr>
            </a:lvl2pPr>
            <a:lvl3pPr marL="1200150" indent="-285750">
              <a:lnSpc>
                <a:spcPct val="100000"/>
              </a:lnSpc>
              <a:buFont typeface="Wingdings" panose="05000000000000000000" pitchFamily="2" charset="2"/>
              <a:buChar char="§"/>
              <a:defRPr sz="1100" baseline="0">
                <a:solidFill>
                  <a:schemeClr val="tx1"/>
                </a:solidFill>
              </a:defRPr>
            </a:lvl3pPr>
            <a:lvl4pPr marL="1543050" indent="-171450">
              <a:lnSpc>
                <a:spcPct val="100000"/>
              </a:lnSpc>
              <a:buFont typeface="Wingdings" panose="05000000000000000000" pitchFamily="2" charset="2"/>
              <a:buChar char="§"/>
              <a:defRPr sz="1100" baseline="0"/>
            </a:lvl4pPr>
            <a:lvl5pPr>
              <a:lnSpc>
                <a:spcPct val="60000"/>
              </a:lnSpc>
              <a:defRPr/>
            </a:lvl5pPr>
          </a:lstStyle>
          <a:p>
            <a:pPr lvl="0"/>
            <a:r>
              <a:rPr lang="en-US"/>
              <a:t>Text goes here</a:t>
            </a:r>
          </a:p>
          <a:p>
            <a:pPr lvl="1"/>
            <a:r>
              <a:rPr lang="en-US"/>
              <a:t>First level of bullet points</a:t>
            </a:r>
          </a:p>
          <a:p>
            <a:pPr lvl="2"/>
            <a:r>
              <a:rPr lang="en-US"/>
              <a:t>Second level of bullet points</a:t>
            </a:r>
          </a:p>
          <a:p>
            <a:pPr lvl="3"/>
            <a:r>
              <a:rPr lang="en-US"/>
              <a:t>Third level of bullet points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BE84C48-62E0-465D-BDCF-E087ACDD29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720000"/>
            <a:ext cx="8229600" cy="446908"/>
          </a:xfrm>
        </p:spPr>
        <p:txBody>
          <a:bodyPr>
            <a:noAutofit/>
          </a:bodyPr>
          <a:lstStyle>
            <a:lvl1pPr algn="l">
              <a:defRPr sz="3500"/>
            </a:lvl1pPr>
          </a:lstStyle>
          <a:p>
            <a:r>
              <a:rPr lang="en-US"/>
              <a:t>Slide title goes here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F46DCD5-05E7-49D2-AA5F-7DD5D2B89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630341"/>
            <a:ext cx="2133600" cy="273844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Image 13">
            <a:extLst>
              <a:ext uri="{FF2B5EF4-FFF2-40B4-BE49-F238E27FC236}">
                <a16:creationId xmlns:a16="http://schemas.microsoft.com/office/drawing/2014/main" id="{2EE23F5E-1513-4412-A5FB-EA94AB044E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9" b="88544"/>
          <a:stretch/>
        </p:blipFill>
        <p:spPr>
          <a:xfrm>
            <a:off x="7581900" y="3772"/>
            <a:ext cx="1517478" cy="5003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863D6B-A634-4CF5-AE99-7B2C3E37E5C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" t="14115" r="-112" b="74649"/>
          <a:stretch/>
        </p:blipFill>
        <p:spPr bwMode="auto">
          <a:xfrm>
            <a:off x="0" y="3772"/>
            <a:ext cx="7581900" cy="50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43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ew Chapte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>
            <a:extLst>
              <a:ext uri="{FF2B5EF4-FFF2-40B4-BE49-F238E27FC236}">
                <a16:creationId xmlns:a16="http://schemas.microsoft.com/office/drawing/2014/main" id="{F12BEF4A-4B89-4706-8886-D07B95A621B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2"/>
          <a:stretch/>
        </p:blipFill>
        <p:spPr bwMode="auto">
          <a:xfrm>
            <a:off x="4763" y="4763"/>
            <a:ext cx="9164954" cy="513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33A3E0D-A60C-4101-94CE-0CD291E08C12}"/>
              </a:ext>
            </a:extLst>
          </p:cNvPr>
          <p:cNvGrpSpPr/>
          <p:nvPr userDrawn="1"/>
        </p:nvGrpSpPr>
        <p:grpSpPr>
          <a:xfrm>
            <a:off x="7660957" y="0"/>
            <a:ext cx="1508760" cy="461010"/>
            <a:chOff x="3383280" y="2651760"/>
            <a:chExt cx="1508760" cy="46101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EB639D9-ECF3-4650-9012-387E5BD47530}"/>
                </a:ext>
              </a:extLst>
            </p:cNvPr>
            <p:cNvSpPr/>
            <p:nvPr/>
          </p:nvSpPr>
          <p:spPr>
            <a:xfrm>
              <a:off x="3383280" y="2651760"/>
              <a:ext cx="1508760" cy="4610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pic>
          <p:nvPicPr>
            <p:cNvPr id="11" name="Picture 10" descr="Logo&#10;&#10;Description automatically generated">
              <a:extLst>
                <a:ext uri="{FF2B5EF4-FFF2-40B4-BE49-F238E27FC236}">
                  <a16:creationId xmlns:a16="http://schemas.microsoft.com/office/drawing/2014/main" id="{4A7AAEAD-9639-46AA-BCA1-2FBF7EC253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90900" y="2655291"/>
              <a:ext cx="1486296" cy="457479"/>
            </a:xfrm>
            <a:prstGeom prst="rect">
              <a:avLst/>
            </a:prstGeom>
          </p:spPr>
        </p:pic>
      </p:grp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0DC27F3-2B5D-434F-9625-5A83686885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053" y="556949"/>
            <a:ext cx="4368687" cy="1209183"/>
          </a:xfrm>
        </p:spPr>
        <p:txBody>
          <a:bodyPr>
            <a:normAutofit/>
          </a:bodyPr>
          <a:lstStyle>
            <a:lvl1pPr marL="0" indent="0">
              <a:buNone/>
              <a:defRPr sz="35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BE" dirty="0"/>
              <a:t>Title of the chapter goes here</a:t>
            </a:r>
          </a:p>
        </p:txBody>
      </p:sp>
    </p:spTree>
    <p:extLst>
      <p:ext uri="{BB962C8B-B14F-4D97-AF65-F5344CB8AC3E}">
        <p14:creationId xmlns:p14="http://schemas.microsoft.com/office/powerpoint/2010/main" val="352308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ew Chapte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29771A3-28A4-48D2-9BFE-0924020E51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173" t="15603" r="5655" b="8297"/>
          <a:stretch/>
        </p:blipFill>
        <p:spPr>
          <a:xfrm>
            <a:off x="13004" y="0"/>
            <a:ext cx="9141869" cy="51435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4DF2E36-FB3B-4580-906D-7B6520580270}"/>
              </a:ext>
            </a:extLst>
          </p:cNvPr>
          <p:cNvGrpSpPr/>
          <p:nvPr userDrawn="1"/>
        </p:nvGrpSpPr>
        <p:grpSpPr>
          <a:xfrm>
            <a:off x="7660957" y="0"/>
            <a:ext cx="1508760" cy="461010"/>
            <a:chOff x="3383280" y="2651760"/>
            <a:chExt cx="1508760" cy="46101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C24818D-56A1-4442-B936-BA998A1EF2E2}"/>
                </a:ext>
              </a:extLst>
            </p:cNvPr>
            <p:cNvSpPr/>
            <p:nvPr/>
          </p:nvSpPr>
          <p:spPr>
            <a:xfrm>
              <a:off x="3383280" y="2651760"/>
              <a:ext cx="1508760" cy="4610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pic>
          <p:nvPicPr>
            <p:cNvPr id="11" name="Picture 10" descr="Logo&#10;&#10;Description automatically generated">
              <a:extLst>
                <a:ext uri="{FF2B5EF4-FFF2-40B4-BE49-F238E27FC236}">
                  <a16:creationId xmlns:a16="http://schemas.microsoft.com/office/drawing/2014/main" id="{36F26503-68AE-4D45-A447-0009E3C8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90900" y="2655291"/>
              <a:ext cx="1486296" cy="457479"/>
            </a:xfrm>
            <a:prstGeom prst="rect">
              <a:avLst/>
            </a:prstGeom>
          </p:spPr>
        </p:pic>
      </p:grp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12A130A-9738-4FCC-8B2F-FAA8051A2F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053" y="556949"/>
            <a:ext cx="4368687" cy="1209183"/>
          </a:xfrm>
        </p:spPr>
        <p:txBody>
          <a:bodyPr>
            <a:normAutofit/>
          </a:bodyPr>
          <a:lstStyle>
            <a:lvl1pPr marL="0" indent="0">
              <a:buNone/>
              <a:defRPr sz="35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BE" dirty="0"/>
              <a:t>Title of the chapter goes here</a:t>
            </a:r>
          </a:p>
        </p:txBody>
      </p:sp>
    </p:spTree>
    <p:extLst>
      <p:ext uri="{BB962C8B-B14F-4D97-AF65-F5344CB8AC3E}">
        <p14:creationId xmlns:p14="http://schemas.microsoft.com/office/powerpoint/2010/main" val="2655411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Chapter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" t="42856" r="-179" b="47090"/>
          <a:stretch/>
        </p:blipFill>
        <p:spPr>
          <a:xfrm>
            <a:off x="0" y="406"/>
            <a:ext cx="9160378" cy="540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2185737"/>
            <a:ext cx="6387432" cy="2408885"/>
          </a:xfrm>
        </p:spPr>
        <p:txBody>
          <a:bodyPr/>
          <a:lstStyle>
            <a:lvl1pPr marL="2857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400">
                <a:solidFill>
                  <a:srgbClr val="000000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800"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500">
                <a:solidFill>
                  <a:srgbClr val="1600FF"/>
                </a:solidFill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100"/>
            </a:lvl4pPr>
            <a:lvl5pPr marL="2057400" indent="-228600">
              <a:buFont typeface="Arial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egreya Sans Medium"/>
                <a:ea typeface="+mn-ea"/>
              </a:rPr>
              <a:t>Text goes here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1600FF"/>
                </a:solidFill>
                <a:effectLst/>
                <a:uLnTx/>
                <a:uFillTx/>
                <a:latin typeface="Alegreya Sans"/>
                <a:ea typeface="+mn-ea"/>
              </a:rPr>
              <a:t>First level of bullet points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egreya Sans"/>
                <a:ea typeface="+mn-ea"/>
              </a:rPr>
              <a:t>Second level of bullet points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600FF"/>
                </a:solidFill>
                <a:effectLst/>
                <a:uLnTx/>
                <a:uFillTx/>
                <a:latin typeface="Alegreya Sans"/>
                <a:ea typeface="+mn-ea"/>
              </a:rPr>
              <a:t>Third level of bullet points</a:t>
            </a:r>
          </a:p>
          <a:p>
            <a:pPr lvl="0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084992"/>
            <a:ext cx="8229600" cy="820008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5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Title of the chapter goes here</a:t>
            </a:r>
          </a:p>
        </p:txBody>
      </p:sp>
      <p:cxnSp>
        <p:nvCxnSpPr>
          <p:cNvPr id="13" name="Connecteur droit 12"/>
          <p:cNvCxnSpPr/>
          <p:nvPr userDrawn="1"/>
        </p:nvCxnSpPr>
        <p:spPr>
          <a:xfrm>
            <a:off x="6972418" y="2185737"/>
            <a:ext cx="0" cy="1276684"/>
          </a:xfrm>
          <a:prstGeom prst="line">
            <a:avLst/>
          </a:prstGeom>
          <a:ln w="12700" cmpd="sng">
            <a:solidFill>
              <a:srgbClr val="16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30341"/>
            <a:ext cx="2133600" cy="273844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4712446"/>
            <a:ext cx="1250731" cy="31551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7078579" y="2185737"/>
            <a:ext cx="1608221" cy="2408885"/>
          </a:xfrm>
        </p:spPr>
        <p:txBody>
          <a:bodyPr>
            <a:normAutofit/>
          </a:bodyPr>
          <a:lstStyle>
            <a:lvl1pPr marL="285750" indent="-285750" algn="l">
              <a:lnSpc>
                <a:spcPct val="80000"/>
              </a:lnSpc>
              <a:buFont typeface="Wingdings" panose="05000000000000000000" pitchFamily="2" charset="2"/>
              <a:buChar char="§"/>
              <a:defRPr sz="1500" b="1" i="0">
                <a:solidFill>
                  <a:srgbClr val="000000"/>
                </a:solidFill>
                <a:latin typeface="Alegreya Sans"/>
                <a:cs typeface="Alegreya Sans"/>
              </a:defRPr>
            </a:lvl1pPr>
            <a:lvl2pPr marL="628650" indent="-171450" algn="l">
              <a:lnSpc>
                <a:spcPct val="80000"/>
              </a:lnSpc>
              <a:buFont typeface="Wingdings" panose="05000000000000000000" pitchFamily="2" charset="2"/>
              <a:buChar char="§"/>
              <a:defRPr sz="1100">
                <a:solidFill>
                  <a:srgbClr val="1600FF"/>
                </a:solidFill>
              </a:defRPr>
            </a:lvl2pPr>
            <a:lvl3pPr marL="1143000" indent="-228600">
              <a:buFont typeface="Arial"/>
              <a:buChar char="•"/>
              <a:defRPr sz="1500">
                <a:solidFill>
                  <a:srgbClr val="1600FF"/>
                </a:solidFill>
              </a:defRPr>
            </a:lvl3pPr>
            <a:lvl4pPr marL="1600200" indent="-228600">
              <a:buFont typeface="Arial"/>
              <a:buChar char="•"/>
              <a:defRPr sz="1100"/>
            </a:lvl4pPr>
            <a:lvl5pPr marL="2057400" indent="-228600">
              <a:buFont typeface="Arial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Explanation</a:t>
            </a:r>
          </a:p>
          <a:p>
            <a:pPr lvl="1"/>
            <a:r>
              <a:rPr lang="en-US"/>
              <a:t>List</a:t>
            </a: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9" b="88544"/>
          <a:stretch/>
        </p:blipFill>
        <p:spPr>
          <a:xfrm>
            <a:off x="7355305" y="-8864"/>
            <a:ext cx="1788696" cy="58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665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" t="43771" r="179" b="46175"/>
          <a:stretch/>
        </p:blipFill>
        <p:spPr>
          <a:xfrm>
            <a:off x="-16378" y="-3048"/>
            <a:ext cx="9160378" cy="540000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6068533" y="5817342"/>
            <a:ext cx="184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  <a:p>
            <a:endParaRPr lang="fr-FR"/>
          </a:p>
        </p:txBody>
      </p:sp>
      <p:cxnSp>
        <p:nvCxnSpPr>
          <p:cNvPr id="9" name="Connecteur droit 12"/>
          <p:cNvCxnSpPr/>
          <p:nvPr userDrawn="1"/>
        </p:nvCxnSpPr>
        <p:spPr>
          <a:xfrm>
            <a:off x="6972418" y="2185737"/>
            <a:ext cx="0" cy="1276684"/>
          </a:xfrm>
          <a:prstGeom prst="line">
            <a:avLst/>
          </a:prstGeom>
          <a:ln w="12700" cmpd="sng">
            <a:solidFill>
              <a:srgbClr val="16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30341"/>
            <a:ext cx="2133600" cy="273844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12" name="Graphique 2"/>
          <p:cNvGraphicFramePr/>
          <p:nvPr userDrawn="1">
            <p:extLst>
              <p:ext uri="{D42A27DB-BD31-4B8C-83A1-F6EECF244321}">
                <p14:modId xmlns:p14="http://schemas.microsoft.com/office/powerpoint/2010/main" val="1379208878"/>
              </p:ext>
            </p:extLst>
          </p:nvPr>
        </p:nvGraphicFramePr>
        <p:xfrm>
          <a:off x="316358" y="1036150"/>
          <a:ext cx="6524305" cy="355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7078579" y="2185737"/>
            <a:ext cx="1608221" cy="2408885"/>
          </a:xfrm>
        </p:spPr>
        <p:txBody>
          <a:bodyPr>
            <a:normAutofit/>
          </a:bodyPr>
          <a:lstStyle>
            <a:lvl1pPr marL="285750" indent="-285750" algn="l">
              <a:lnSpc>
                <a:spcPct val="80000"/>
              </a:lnSpc>
              <a:buFont typeface="Wingdings" panose="05000000000000000000" pitchFamily="2" charset="2"/>
              <a:buChar char="§"/>
              <a:defRPr sz="1500" b="1" i="0">
                <a:solidFill>
                  <a:srgbClr val="000000"/>
                </a:solidFill>
                <a:latin typeface="Alegreya Sans"/>
                <a:cs typeface="Alegreya Sans"/>
              </a:defRPr>
            </a:lvl1pPr>
            <a:lvl2pPr marL="628650" indent="-171450" algn="l">
              <a:lnSpc>
                <a:spcPct val="80000"/>
              </a:lnSpc>
              <a:buFont typeface="Wingdings" panose="05000000000000000000" pitchFamily="2" charset="2"/>
              <a:buChar char="§"/>
              <a:defRPr sz="1100">
                <a:solidFill>
                  <a:srgbClr val="1600FF"/>
                </a:solidFill>
              </a:defRPr>
            </a:lvl2pPr>
            <a:lvl3pPr marL="1143000" indent="-228600">
              <a:buFont typeface="Arial"/>
              <a:buChar char="•"/>
              <a:defRPr sz="1500">
                <a:solidFill>
                  <a:srgbClr val="1600FF"/>
                </a:solidFill>
              </a:defRPr>
            </a:lvl3pPr>
            <a:lvl4pPr marL="1600200" indent="-228600">
              <a:buFont typeface="Arial"/>
              <a:buChar char="•"/>
              <a:defRPr sz="1100"/>
            </a:lvl4pPr>
            <a:lvl5pPr marL="2057400" indent="-228600">
              <a:buFont typeface="Arial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Explanation</a:t>
            </a:r>
          </a:p>
          <a:p>
            <a:pPr lvl="1"/>
            <a:r>
              <a:rPr lang="en-US"/>
              <a:t>List</a:t>
            </a: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9" b="88544"/>
          <a:stretch/>
        </p:blipFill>
        <p:spPr>
          <a:xfrm>
            <a:off x="7355305" y="-8864"/>
            <a:ext cx="1788696" cy="58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27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" t="43771" r="179" b="46175"/>
          <a:stretch/>
        </p:blipFill>
        <p:spPr>
          <a:xfrm>
            <a:off x="-16378" y="-3048"/>
            <a:ext cx="9160378" cy="540000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7078579" y="2185737"/>
            <a:ext cx="1608221" cy="2408885"/>
          </a:xfrm>
        </p:spPr>
        <p:txBody>
          <a:bodyPr>
            <a:normAutofit/>
          </a:bodyPr>
          <a:lstStyle>
            <a:lvl1pPr marL="285750" indent="-285750" algn="l">
              <a:lnSpc>
                <a:spcPct val="80000"/>
              </a:lnSpc>
              <a:buFont typeface="Wingdings" panose="05000000000000000000" pitchFamily="2" charset="2"/>
              <a:buChar char="§"/>
              <a:defRPr sz="1500" b="1" i="0">
                <a:solidFill>
                  <a:srgbClr val="000000"/>
                </a:solidFill>
                <a:latin typeface="Alegreya Sans"/>
                <a:cs typeface="Alegreya Sans"/>
              </a:defRPr>
            </a:lvl1pPr>
            <a:lvl2pPr marL="628650" indent="-171450" algn="l">
              <a:lnSpc>
                <a:spcPct val="80000"/>
              </a:lnSpc>
              <a:buFont typeface="Wingdings" panose="05000000000000000000" pitchFamily="2" charset="2"/>
              <a:buChar char="§"/>
              <a:defRPr sz="1100">
                <a:solidFill>
                  <a:srgbClr val="1600FF"/>
                </a:solidFill>
              </a:defRPr>
            </a:lvl2pPr>
            <a:lvl3pPr marL="1143000" indent="-228600">
              <a:buFont typeface="Arial"/>
              <a:buChar char="•"/>
              <a:defRPr sz="1500">
                <a:solidFill>
                  <a:srgbClr val="1600FF"/>
                </a:solidFill>
              </a:defRPr>
            </a:lvl3pPr>
            <a:lvl4pPr marL="1600200" indent="-228600">
              <a:buFont typeface="Arial"/>
              <a:buChar char="•"/>
              <a:defRPr sz="1100"/>
            </a:lvl4pPr>
            <a:lvl5pPr marL="2057400" indent="-228600">
              <a:buFont typeface="Arial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Explanation</a:t>
            </a:r>
          </a:p>
          <a:p>
            <a:pPr lvl="1"/>
            <a:r>
              <a:rPr lang="en-US"/>
              <a:t>List</a:t>
            </a:r>
          </a:p>
        </p:txBody>
      </p:sp>
      <p:cxnSp>
        <p:nvCxnSpPr>
          <p:cNvPr id="13" name="Connecteur droit 12"/>
          <p:cNvCxnSpPr/>
          <p:nvPr userDrawn="1"/>
        </p:nvCxnSpPr>
        <p:spPr>
          <a:xfrm>
            <a:off x="6972418" y="2185737"/>
            <a:ext cx="0" cy="1276684"/>
          </a:xfrm>
          <a:prstGeom prst="line">
            <a:avLst/>
          </a:prstGeom>
          <a:ln w="12700" cmpd="sng">
            <a:solidFill>
              <a:srgbClr val="16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30341"/>
            <a:ext cx="2133600" cy="273844"/>
          </a:xfr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2" name="Graphique 1"/>
          <p:cNvGraphicFramePr/>
          <p:nvPr userDrawn="1">
            <p:extLst>
              <p:ext uri="{D42A27DB-BD31-4B8C-83A1-F6EECF244321}">
                <p14:modId xmlns:p14="http://schemas.microsoft.com/office/powerpoint/2010/main" val="1755836743"/>
              </p:ext>
            </p:extLst>
          </p:nvPr>
        </p:nvGraphicFramePr>
        <p:xfrm>
          <a:off x="457200" y="1079293"/>
          <a:ext cx="6371871" cy="3515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Image 1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9" b="88544"/>
          <a:stretch/>
        </p:blipFill>
        <p:spPr>
          <a:xfrm>
            <a:off x="7355305" y="-8864"/>
            <a:ext cx="1788696" cy="58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err="1"/>
              <a:t>Presentation</a:t>
            </a:r>
            <a:r>
              <a:rPr lang="fr-FR"/>
              <a:t> </a:t>
            </a:r>
            <a:r>
              <a:rPr lang="fr-FR" err="1"/>
              <a:t>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rgbClr val="1600FF"/>
                </a:solidFill>
                <a:latin typeface="Alegreya Sans"/>
                <a:cs typeface="Alegreya Sans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99" r:id="rId2"/>
    <p:sldLayoutId id="2147493502" r:id="rId3"/>
    <p:sldLayoutId id="2147493512" r:id="rId4"/>
    <p:sldLayoutId id="2147493513" r:id="rId5"/>
    <p:sldLayoutId id="2147493514" r:id="rId6"/>
    <p:sldLayoutId id="2147493478" r:id="rId7"/>
    <p:sldLayoutId id="2147493501" r:id="rId8"/>
    <p:sldLayoutId id="2147493459" r:id="rId9"/>
    <p:sldLayoutId id="2147493510" r:id="rId10"/>
    <p:sldLayoutId id="2147493504" r:id="rId11"/>
    <p:sldLayoutId id="2147493505" r:id="rId12"/>
    <p:sldLayoutId id="2147493506" r:id="rId13"/>
    <p:sldLayoutId id="2147493507" r:id="rId14"/>
    <p:sldLayoutId id="2147493508" r:id="rId15"/>
    <p:sldLayoutId id="2147493511" r:id="rId1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i="0" kern="1200" baseline="0">
          <a:solidFill>
            <a:schemeClr val="tx1"/>
          </a:solidFill>
          <a:latin typeface="Alegreya Sans"/>
          <a:ea typeface="+mj-ea"/>
          <a:cs typeface="Alegreya Sans"/>
        </a:defRPr>
      </a:lvl1pPr>
    </p:titleStyle>
    <p:bodyStyle>
      <a:lvl1pPr marL="285750" indent="-28575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b="0" i="0" kern="1200">
          <a:solidFill>
            <a:schemeClr val="tx1"/>
          </a:solidFill>
          <a:latin typeface="Alegreya Sans Medium"/>
          <a:ea typeface="+mn-ea"/>
          <a:cs typeface="Alegreya Sans Medium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500" b="0" i="0" kern="1200">
          <a:solidFill>
            <a:schemeClr val="tx2"/>
          </a:solidFill>
          <a:latin typeface="Alegreya Sans"/>
          <a:ea typeface="+mn-ea"/>
          <a:cs typeface="Alegreya San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000" b="0" i="0" kern="1200">
          <a:solidFill>
            <a:schemeClr val="tx1"/>
          </a:solidFill>
          <a:latin typeface="Alegreya Sans"/>
          <a:ea typeface="+mn-ea"/>
          <a:cs typeface="Alegreya San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900" b="0" i="0" kern="1200">
          <a:solidFill>
            <a:schemeClr val="tx2"/>
          </a:solidFill>
          <a:latin typeface="Alegreya Sans"/>
          <a:ea typeface="+mn-ea"/>
          <a:cs typeface="Alegreya Sans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900" b="0" i="0" kern="1200">
          <a:solidFill>
            <a:schemeClr val="tx1"/>
          </a:solidFill>
          <a:latin typeface="Alegreya Sans"/>
          <a:ea typeface="+mn-ea"/>
          <a:cs typeface="Alegreya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EN/TXT/PDF/?uri=CELEX:52022XC1109(01)&amp;from=E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VANDENBOSSCHEPatrick\Downloads\State_aid_TCF_decisions.pdf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7CFFAD-1B88-4BDF-AD06-DC36365E237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78130" y="1017270"/>
            <a:ext cx="5391150" cy="11260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  <a:latin typeface="Alegreya Sans ExtraBold" panose="00000900000000000000" pitchFamily="2" charset="0"/>
              </a:rPr>
              <a:t>Adapted European Temporary Crisis Framework</a:t>
            </a:r>
            <a:endParaRPr lang="en-BE" sz="4400" dirty="0">
              <a:solidFill>
                <a:schemeClr val="bg1"/>
              </a:solidFill>
              <a:latin typeface="Alegreya Sans ExtraBold" panose="00000900000000000000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706548-E580-4BF8-9ED3-86EF4B5DE23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53200" y="4630341"/>
            <a:ext cx="2133600" cy="273844"/>
          </a:xfrm>
        </p:spPr>
        <p:txBody>
          <a:bodyPr/>
          <a:lstStyle/>
          <a:p>
            <a:fld id="{2066355A-084C-D24E-9AD2-7E4FC41EA627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CD0C64-61B3-4FCB-82C2-30580E31EAD1}"/>
              </a:ext>
            </a:extLst>
          </p:cNvPr>
          <p:cNvSpPr txBox="1"/>
          <p:nvPr/>
        </p:nvSpPr>
        <p:spPr>
          <a:xfrm>
            <a:off x="304799" y="410919"/>
            <a:ext cx="1565912" cy="400110"/>
          </a:xfrm>
          <a:prstGeom prst="rect">
            <a:avLst/>
          </a:prstGeom>
          <a:solidFill>
            <a:srgbClr val="1600FF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legreya Sans" panose="00000500000000000000" pitchFamily="2" charset="0"/>
              </a:rPr>
              <a:t>Meeting</a:t>
            </a:r>
            <a:endParaRPr lang="en-BE" sz="2000" b="1" dirty="0">
              <a:solidFill>
                <a:schemeClr val="bg1"/>
              </a:solidFill>
              <a:latin typeface="Alegreya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222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723C44-A689-45A8-A55F-D64CB1491EC1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Aid granted may be cumulated with general aid (2.1) with however no exceeding of the ceilings of the aid provide for compensating the rising energy costs</a:t>
            </a:r>
          </a:p>
          <a:p>
            <a:r>
              <a:rPr lang="en-US" dirty="0"/>
              <a:t>For the same consumption period aid granted based on historical consumption may not be cumulated with aid granted under the section of aid for additional reduction of electricity consumption</a:t>
            </a:r>
            <a:endParaRPr lang="en-B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447796-1B86-4AE0-9A3F-C14832F44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Cumulation is possible, but …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39E6B8-16FF-47BE-BD65-B01FDF2E7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04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2AE36B-239F-4F7B-8792-79FBE651079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1343378"/>
            <a:ext cx="8229600" cy="3251244"/>
          </a:xfrm>
        </p:spPr>
        <p:txBody>
          <a:bodyPr/>
          <a:lstStyle/>
          <a:p>
            <a:r>
              <a:rPr lang="en-US" dirty="0"/>
              <a:t>Temporary Crisis Framework (TCF) for Member States to be able to provide state aid for companies in difficulties due to the energy crisis (April 2022)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7E62B9-8119-47E3-BF46-CF0FA9448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0000"/>
            <a:ext cx="8229600" cy="446908"/>
          </a:xfrm>
        </p:spPr>
        <p:txBody>
          <a:bodyPr/>
          <a:lstStyle/>
          <a:p>
            <a:r>
              <a:rPr lang="en-US" sz="2800" dirty="0"/>
              <a:t>Help companies to survive the energy crisis (April 2022)</a:t>
            </a:r>
            <a:endParaRPr lang="en-BE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02F5E-DD03-4444-B827-788759F3A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630341"/>
            <a:ext cx="2133600" cy="273844"/>
          </a:xfrm>
        </p:spPr>
        <p:txBody>
          <a:bodyPr/>
          <a:lstStyle/>
          <a:p>
            <a:fld id="{2066355A-084C-D24E-9AD2-7E4FC41EA627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83A8566-9734-4F75-A733-BF78984088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270255"/>
              </p:ext>
            </p:extLst>
          </p:nvPr>
        </p:nvGraphicFramePr>
        <p:xfrm>
          <a:off x="0" y="2348151"/>
          <a:ext cx="9143999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2435">
                  <a:extLst>
                    <a:ext uri="{9D8B030D-6E8A-4147-A177-3AD203B41FA5}">
                      <a16:colId xmlns:a16="http://schemas.microsoft.com/office/drawing/2014/main" val="2871238303"/>
                    </a:ext>
                  </a:extLst>
                </a:gridCol>
                <a:gridCol w="1709676">
                  <a:extLst>
                    <a:ext uri="{9D8B030D-6E8A-4147-A177-3AD203B41FA5}">
                      <a16:colId xmlns:a16="http://schemas.microsoft.com/office/drawing/2014/main" val="1831593571"/>
                    </a:ext>
                  </a:extLst>
                </a:gridCol>
                <a:gridCol w="2779312">
                  <a:extLst>
                    <a:ext uri="{9D8B030D-6E8A-4147-A177-3AD203B41FA5}">
                      <a16:colId xmlns:a16="http://schemas.microsoft.com/office/drawing/2014/main" val="3555145376"/>
                    </a:ext>
                  </a:extLst>
                </a:gridCol>
                <a:gridCol w="1763964">
                  <a:extLst>
                    <a:ext uri="{9D8B030D-6E8A-4147-A177-3AD203B41FA5}">
                      <a16:colId xmlns:a16="http://schemas.microsoft.com/office/drawing/2014/main" val="2817263265"/>
                    </a:ext>
                  </a:extLst>
                </a:gridCol>
                <a:gridCol w="1108612">
                  <a:extLst>
                    <a:ext uri="{9D8B030D-6E8A-4147-A177-3AD203B41FA5}">
                      <a16:colId xmlns:a16="http://schemas.microsoft.com/office/drawing/2014/main" val="2678318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BE" dirty="0">
                        <a:latin typeface="Alegreya Sa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legreya Sans" panose="00000500000000000000" pitchFamily="2" charset="0"/>
                        </a:rPr>
                        <a:t>Energy cost minimal doubled</a:t>
                      </a:r>
                      <a:endParaRPr lang="en-BE" dirty="0">
                        <a:latin typeface="Alegreya Sa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legreya Sans" panose="00000500000000000000" pitchFamily="2" charset="0"/>
                        </a:rPr>
                        <a:t>Maximal support %</a:t>
                      </a:r>
                      <a:endParaRPr lang="en-BE">
                        <a:latin typeface="Alegreya Sa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legreya Sans" panose="00000500000000000000" pitchFamily="2" charset="0"/>
                        </a:rPr>
                        <a:t>Maximal support (Euro)</a:t>
                      </a:r>
                      <a:endParaRPr lang="en-BE">
                        <a:latin typeface="Alegreya Sa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legreya Sans" panose="00000500000000000000" pitchFamily="2" charset="0"/>
                        </a:rPr>
                        <a:t>Negative EBITDA</a:t>
                      </a:r>
                      <a:endParaRPr lang="en-BE">
                        <a:latin typeface="Alegreya Sa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351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Alegreya Sans" panose="00000500000000000000" pitchFamily="2" charset="0"/>
                        </a:rPr>
                        <a:t>All companies</a:t>
                      </a:r>
                      <a:endParaRPr lang="en-BE">
                        <a:latin typeface="Alegreya Sa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legreya Sans" panose="00000500000000000000" pitchFamily="2" charset="0"/>
                        </a:rPr>
                        <a:t>Yes</a:t>
                      </a:r>
                      <a:endParaRPr lang="en-BE">
                        <a:latin typeface="Alegreya Sa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Alegreya Sans" panose="00000500000000000000" pitchFamily="2" charset="0"/>
                        </a:rPr>
                        <a:t>30% on part above the doubling of price level</a:t>
                      </a:r>
                      <a:endParaRPr lang="en-BE">
                        <a:latin typeface="Alegreya Sa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legreya Sans" panose="00000500000000000000" pitchFamily="2" charset="0"/>
                        </a:rPr>
                        <a:t>2 </a:t>
                      </a:r>
                      <a:r>
                        <a:rPr lang="en-US" err="1">
                          <a:latin typeface="Alegreya Sans" panose="00000500000000000000" pitchFamily="2" charset="0"/>
                        </a:rPr>
                        <a:t>Meuro</a:t>
                      </a:r>
                      <a:endParaRPr lang="en-BE">
                        <a:latin typeface="Alegreya Sa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legreya Sans" panose="00000500000000000000" pitchFamily="2" charset="0"/>
                        </a:rPr>
                        <a:t>No</a:t>
                      </a:r>
                      <a:endParaRPr lang="en-BE">
                        <a:latin typeface="Alegreya Sans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0356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Alegreya Sans" panose="00000500000000000000" pitchFamily="2" charset="0"/>
                        </a:rPr>
                        <a:t>Energy intensive companies</a:t>
                      </a:r>
                      <a:endParaRPr lang="en-BE">
                        <a:latin typeface="Alegreya Sa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legreya Sans" panose="00000500000000000000" pitchFamily="2" charset="0"/>
                        </a:rPr>
                        <a:t>Yes</a:t>
                      </a:r>
                      <a:endParaRPr lang="en-BE">
                        <a:latin typeface="Alegreya Sa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latin typeface="Alegreya Sans" panose="00000500000000000000" pitchFamily="2" charset="0"/>
                        </a:rPr>
                        <a:t>50% on part above the doubling of price level</a:t>
                      </a:r>
                      <a:endParaRPr lang="en-BE">
                        <a:latin typeface="Alegreya Sa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legreya Sans" panose="00000500000000000000" pitchFamily="2" charset="0"/>
                        </a:rPr>
                        <a:t>25 </a:t>
                      </a:r>
                      <a:r>
                        <a:rPr lang="en-US" err="1">
                          <a:latin typeface="Alegreya Sans" panose="00000500000000000000" pitchFamily="2" charset="0"/>
                        </a:rPr>
                        <a:t>Meuro</a:t>
                      </a:r>
                      <a:endParaRPr lang="en-BE">
                        <a:latin typeface="Alegreya Sa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legreya Sans" panose="00000500000000000000" pitchFamily="2" charset="0"/>
                        </a:rPr>
                        <a:t>Yes</a:t>
                      </a:r>
                      <a:endParaRPr lang="en-BE">
                        <a:latin typeface="Alegreya Sans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9500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Alegreya Sans" panose="00000500000000000000" pitchFamily="2" charset="0"/>
                        </a:rPr>
                        <a:t>Annex I companies</a:t>
                      </a:r>
                      <a:endParaRPr lang="en-BE">
                        <a:latin typeface="Alegreya Sa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legreya Sans" panose="00000500000000000000" pitchFamily="2" charset="0"/>
                        </a:rPr>
                        <a:t>Yes</a:t>
                      </a:r>
                      <a:endParaRPr lang="en-BE" dirty="0">
                        <a:latin typeface="Alegreya Sa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latin typeface="Alegreya Sans" panose="00000500000000000000" pitchFamily="2" charset="0"/>
                        </a:rPr>
                        <a:t>70% on part above the doubling of price level</a:t>
                      </a:r>
                      <a:endParaRPr lang="en-BE">
                        <a:latin typeface="Alegreya Sa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legreya Sans" panose="00000500000000000000" pitchFamily="2" charset="0"/>
                        </a:rPr>
                        <a:t>50 </a:t>
                      </a:r>
                      <a:r>
                        <a:rPr lang="en-US" err="1">
                          <a:latin typeface="Alegreya Sans" panose="00000500000000000000" pitchFamily="2" charset="0"/>
                        </a:rPr>
                        <a:t>MEuro</a:t>
                      </a:r>
                      <a:endParaRPr lang="en-BE">
                        <a:latin typeface="Alegreya Sa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legreya Sans" panose="00000500000000000000" pitchFamily="2" charset="0"/>
                        </a:rPr>
                        <a:t>Yes</a:t>
                      </a:r>
                      <a:endParaRPr lang="en-BE" dirty="0">
                        <a:latin typeface="Alegreya Sans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7130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3922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2AE36B-239F-4F7B-8792-79FBE651079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1343378"/>
            <a:ext cx="8229600" cy="3251244"/>
          </a:xfrm>
        </p:spPr>
        <p:txBody>
          <a:bodyPr/>
          <a:lstStyle/>
          <a:p>
            <a:r>
              <a:rPr lang="en-US" dirty="0"/>
              <a:t>Temporary Crisis Framework (TCF) for Member States to be able to provide state aid for companies in difficulties due to the energy crisis (Oct. 2022)</a:t>
            </a:r>
          </a:p>
          <a:p>
            <a:r>
              <a:rPr lang="en-US" dirty="0"/>
              <a:t>Eligible costs – energy cost minimal doubled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7E62B9-8119-47E3-BF46-CF0FA9448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0000"/>
            <a:ext cx="8229600" cy="446908"/>
          </a:xfrm>
        </p:spPr>
        <p:txBody>
          <a:bodyPr/>
          <a:lstStyle/>
          <a:p>
            <a:r>
              <a:rPr lang="en-US" sz="2800" dirty="0"/>
              <a:t>Help companies to survive the energy crisis (28/10/22)</a:t>
            </a:r>
            <a:endParaRPr lang="en-BE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02F5E-DD03-4444-B827-788759F3A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630341"/>
            <a:ext cx="2133600" cy="273844"/>
          </a:xfrm>
        </p:spPr>
        <p:txBody>
          <a:bodyPr/>
          <a:lstStyle/>
          <a:p>
            <a:fld id="{2066355A-084C-D24E-9AD2-7E4FC41EA627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1E308DCE-1BE8-40E1-B12E-87A912D6CA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679602"/>
              </p:ext>
            </p:extLst>
          </p:nvPr>
        </p:nvGraphicFramePr>
        <p:xfrm>
          <a:off x="142103" y="2338785"/>
          <a:ext cx="8927755" cy="257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551">
                  <a:extLst>
                    <a:ext uri="{9D8B030D-6E8A-4147-A177-3AD203B41FA5}">
                      <a16:colId xmlns:a16="http://schemas.microsoft.com/office/drawing/2014/main" val="2541544476"/>
                    </a:ext>
                  </a:extLst>
                </a:gridCol>
                <a:gridCol w="1785551">
                  <a:extLst>
                    <a:ext uri="{9D8B030D-6E8A-4147-A177-3AD203B41FA5}">
                      <a16:colId xmlns:a16="http://schemas.microsoft.com/office/drawing/2014/main" val="540161598"/>
                    </a:ext>
                  </a:extLst>
                </a:gridCol>
                <a:gridCol w="1785551">
                  <a:extLst>
                    <a:ext uri="{9D8B030D-6E8A-4147-A177-3AD203B41FA5}">
                      <a16:colId xmlns:a16="http://schemas.microsoft.com/office/drawing/2014/main" val="3223515818"/>
                    </a:ext>
                  </a:extLst>
                </a:gridCol>
                <a:gridCol w="1785551">
                  <a:extLst>
                    <a:ext uri="{9D8B030D-6E8A-4147-A177-3AD203B41FA5}">
                      <a16:colId xmlns:a16="http://schemas.microsoft.com/office/drawing/2014/main" val="4272236878"/>
                    </a:ext>
                  </a:extLst>
                </a:gridCol>
                <a:gridCol w="1785551">
                  <a:extLst>
                    <a:ext uri="{9D8B030D-6E8A-4147-A177-3AD203B41FA5}">
                      <a16:colId xmlns:a16="http://schemas.microsoft.com/office/drawing/2014/main" val="30004111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 companies</a:t>
                      </a:r>
                      <a:endParaRPr lang="en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All companies</a:t>
                      </a:r>
                      <a:endParaRPr lang="en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Energy intensive</a:t>
                      </a:r>
                      <a:endParaRPr lang="en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Annex I </a:t>
                      </a:r>
                      <a:endParaRPr lang="en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590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EBITDA criterium</a:t>
                      </a:r>
                      <a:endParaRPr lang="en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applicable</a:t>
                      </a:r>
                      <a:endParaRPr lang="en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applicable</a:t>
                      </a:r>
                      <a:endParaRPr lang="en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40% reduction vs 2021 or negative</a:t>
                      </a:r>
                      <a:endParaRPr lang="en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40% reduction vs 2021 or negative</a:t>
                      </a:r>
                      <a:endParaRPr lang="en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416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Maximum aid</a:t>
                      </a:r>
                      <a:endParaRPr lang="en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50%</a:t>
                      </a:r>
                      <a:endParaRPr lang="en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40%</a:t>
                      </a:r>
                      <a:endParaRPr lang="en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65%</a:t>
                      </a:r>
                      <a:endParaRPr lang="en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80%</a:t>
                      </a:r>
                      <a:endParaRPr lang="en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890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Maximum amount</a:t>
                      </a:r>
                      <a:endParaRPr lang="en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 </a:t>
                      </a:r>
                      <a:r>
                        <a:rPr lang="en-US" dirty="0" err="1"/>
                        <a:t>MEuro</a:t>
                      </a:r>
                      <a:endParaRPr lang="en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 </a:t>
                      </a:r>
                      <a:r>
                        <a:rPr lang="en-US" dirty="0" err="1"/>
                        <a:t>Meuro</a:t>
                      </a:r>
                      <a:endParaRPr lang="en-US" dirty="0"/>
                    </a:p>
                    <a:p>
                      <a:r>
                        <a:rPr lang="en-US" dirty="0"/>
                        <a:t>With max to EBITDA &lt;=70% in 2021 (or 0)</a:t>
                      </a:r>
                      <a:endParaRPr lang="en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 </a:t>
                      </a:r>
                      <a:r>
                        <a:rPr lang="en-US" dirty="0" err="1"/>
                        <a:t>Meuro</a:t>
                      </a:r>
                      <a:endParaRPr lang="en-US" dirty="0"/>
                    </a:p>
                    <a:p>
                      <a:r>
                        <a:rPr lang="en-US" dirty="0"/>
                        <a:t>With max to EBITDA &lt;=70% in 2021 (or 0)</a:t>
                      </a:r>
                      <a:endParaRPr lang="en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150 </a:t>
                      </a:r>
                      <a:r>
                        <a:rPr lang="en-US" dirty="0" err="1"/>
                        <a:t>Meuro</a:t>
                      </a:r>
                      <a:endParaRPr lang="en-US" dirty="0"/>
                    </a:p>
                    <a:p>
                      <a:r>
                        <a:rPr lang="en-US" dirty="0"/>
                        <a:t>With max to EBITDA &lt;=70% in 2021 (or 0)</a:t>
                      </a:r>
                      <a:endParaRPr lang="en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463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7856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F75BD6D-B5F4-44E3-9F34-DCA5AC8D18B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04799" y="960120"/>
            <a:ext cx="4720725" cy="3221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</a:rPr>
              <a:t>Translation at regional level</a:t>
            </a:r>
            <a:endParaRPr lang="en-BE" sz="44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095D34-F904-4051-A7C6-C44AFDCC1C1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53200" y="4630341"/>
            <a:ext cx="2133600" cy="273844"/>
          </a:xfrm>
        </p:spPr>
        <p:txBody>
          <a:bodyPr/>
          <a:lstStyle/>
          <a:p>
            <a:fld id="{2066355A-084C-D24E-9AD2-7E4FC41EA627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7A34A9-0273-486A-824A-94A40E649297}"/>
              </a:ext>
            </a:extLst>
          </p:cNvPr>
          <p:cNvSpPr txBox="1"/>
          <p:nvPr/>
        </p:nvSpPr>
        <p:spPr>
          <a:xfrm>
            <a:off x="304800" y="408359"/>
            <a:ext cx="525780" cy="523220"/>
          </a:xfrm>
          <a:prstGeom prst="rect">
            <a:avLst/>
          </a:prstGeom>
          <a:solidFill>
            <a:srgbClr val="1600F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legreya Sans" panose="00000500000000000000" pitchFamily="2" charset="0"/>
              </a:rPr>
              <a:t>2</a:t>
            </a:r>
            <a:endParaRPr lang="en-BE" sz="2800" b="1" dirty="0">
              <a:solidFill>
                <a:schemeClr val="bg1"/>
              </a:solidFill>
              <a:latin typeface="Alegreya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30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64B62D-663E-4CB0-9F21-102381506C9C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BE" dirty="0" err="1"/>
              <a:t>Totaal</a:t>
            </a:r>
            <a:r>
              <a:rPr lang="fr-BE" dirty="0"/>
              <a:t> budget </a:t>
            </a:r>
            <a:r>
              <a:rPr lang="fr-BE" dirty="0" err="1"/>
              <a:t>voorzien</a:t>
            </a:r>
            <a:r>
              <a:rPr lang="fr-BE" dirty="0"/>
              <a:t>: 250 </a:t>
            </a:r>
            <a:r>
              <a:rPr lang="fr-BE" dirty="0" err="1"/>
              <a:t>MEuro</a:t>
            </a:r>
            <a:r>
              <a:rPr lang="fr-BE" dirty="0"/>
              <a:t> </a:t>
            </a:r>
          </a:p>
          <a:p>
            <a:pPr lvl="1"/>
            <a:r>
              <a:rPr lang="fr-BE" dirty="0" err="1"/>
              <a:t>Waarvan</a:t>
            </a:r>
            <a:r>
              <a:rPr lang="fr-BE" dirty="0"/>
              <a:t> 125 </a:t>
            </a:r>
            <a:r>
              <a:rPr lang="fr-BE" dirty="0" err="1"/>
              <a:t>Meuro</a:t>
            </a:r>
            <a:r>
              <a:rPr lang="fr-BE" dirty="0"/>
              <a:t> in Q4 2022 en 125 </a:t>
            </a:r>
            <a:r>
              <a:rPr lang="fr-BE" dirty="0" err="1"/>
              <a:t>Meuro</a:t>
            </a:r>
            <a:r>
              <a:rPr lang="fr-BE" dirty="0"/>
              <a:t> in Q1 2023 (</a:t>
            </a:r>
            <a:r>
              <a:rPr lang="fr-BE" dirty="0" err="1"/>
              <a:t>gesloten</a:t>
            </a:r>
            <a:r>
              <a:rPr lang="fr-BE" dirty="0"/>
              <a:t> enveloppe)</a:t>
            </a:r>
          </a:p>
          <a:p>
            <a:r>
              <a:rPr lang="fr-BE" dirty="0" err="1"/>
              <a:t>Voorwaarden</a:t>
            </a:r>
            <a:r>
              <a:rPr lang="fr-BE" dirty="0"/>
              <a:t>:</a:t>
            </a:r>
          </a:p>
          <a:p>
            <a:pPr lvl="1"/>
            <a:r>
              <a:rPr lang="fr-BE" dirty="0" err="1"/>
              <a:t>Een</a:t>
            </a:r>
            <a:r>
              <a:rPr lang="fr-BE" dirty="0"/>
              <a:t> </a:t>
            </a:r>
            <a:r>
              <a:rPr lang="fr-BE" dirty="0" err="1"/>
              <a:t>gezonde</a:t>
            </a:r>
            <a:r>
              <a:rPr lang="fr-BE" dirty="0"/>
              <a:t> </a:t>
            </a:r>
            <a:r>
              <a:rPr lang="fr-BE" dirty="0" err="1"/>
              <a:t>onderneming</a:t>
            </a:r>
            <a:r>
              <a:rPr lang="fr-BE" dirty="0"/>
              <a:t> </a:t>
            </a:r>
            <a:r>
              <a:rPr lang="fr-BE" dirty="0" err="1"/>
              <a:t>zijn</a:t>
            </a:r>
            <a:r>
              <a:rPr lang="fr-BE" dirty="0"/>
              <a:t> (</a:t>
            </a:r>
            <a:r>
              <a:rPr lang="fr-BE" dirty="0" err="1"/>
              <a:t>o.a</a:t>
            </a:r>
            <a:r>
              <a:rPr lang="fr-BE" dirty="0"/>
              <a:t>. </a:t>
            </a:r>
            <a:r>
              <a:rPr lang="fr-BE" dirty="0" err="1"/>
              <a:t>geen</a:t>
            </a:r>
            <a:r>
              <a:rPr lang="fr-BE" dirty="0"/>
              <a:t> </a:t>
            </a:r>
            <a:r>
              <a:rPr lang="fr-BE" dirty="0" err="1"/>
              <a:t>negatief</a:t>
            </a:r>
            <a:r>
              <a:rPr lang="fr-BE" dirty="0"/>
              <a:t> </a:t>
            </a:r>
            <a:r>
              <a:rPr lang="fr-BE" dirty="0" err="1"/>
              <a:t>eigen</a:t>
            </a:r>
            <a:r>
              <a:rPr lang="fr-BE" dirty="0"/>
              <a:t> </a:t>
            </a:r>
            <a:r>
              <a:rPr lang="fr-BE" dirty="0" err="1"/>
              <a:t>vermogen</a:t>
            </a:r>
            <a:r>
              <a:rPr lang="fr-BE" dirty="0"/>
              <a:t> in 2019-2021)</a:t>
            </a:r>
          </a:p>
          <a:p>
            <a:pPr lvl="1"/>
            <a:r>
              <a:rPr lang="fr-BE" dirty="0" err="1"/>
              <a:t>Minstens</a:t>
            </a:r>
            <a:r>
              <a:rPr lang="fr-BE" dirty="0"/>
              <a:t> 7.500 Euro (</a:t>
            </a:r>
            <a:r>
              <a:rPr lang="fr-BE" dirty="0" err="1"/>
              <a:t>excl</a:t>
            </a:r>
            <a:r>
              <a:rPr lang="fr-BE" dirty="0"/>
              <a:t>. BTW) </a:t>
            </a:r>
            <a:r>
              <a:rPr lang="fr-BE" dirty="0" err="1"/>
              <a:t>aan</a:t>
            </a:r>
            <a:r>
              <a:rPr lang="fr-BE" dirty="0"/>
              <a:t> </a:t>
            </a:r>
            <a:r>
              <a:rPr lang="fr-BE" dirty="0" err="1"/>
              <a:t>uitgaven</a:t>
            </a:r>
            <a:r>
              <a:rPr lang="fr-BE" dirty="0"/>
              <a:t> </a:t>
            </a:r>
            <a:r>
              <a:rPr lang="fr-BE" dirty="0" err="1"/>
              <a:t>energie</a:t>
            </a:r>
            <a:r>
              <a:rPr lang="fr-BE" dirty="0"/>
              <a:t> in 2021 </a:t>
            </a:r>
          </a:p>
          <a:p>
            <a:pPr lvl="1"/>
            <a:r>
              <a:rPr lang="fr-BE" dirty="0" err="1"/>
              <a:t>Een</a:t>
            </a:r>
            <a:r>
              <a:rPr lang="fr-BE" dirty="0"/>
              <a:t> </a:t>
            </a:r>
            <a:r>
              <a:rPr lang="fr-BE" dirty="0" err="1"/>
              <a:t>operationeel</a:t>
            </a:r>
            <a:r>
              <a:rPr lang="fr-BE" dirty="0"/>
              <a:t> </a:t>
            </a:r>
            <a:r>
              <a:rPr lang="fr-BE" dirty="0" err="1"/>
              <a:t>verlies</a:t>
            </a:r>
            <a:r>
              <a:rPr lang="fr-BE" dirty="0"/>
              <a:t> (EBITDA) </a:t>
            </a:r>
            <a:r>
              <a:rPr lang="fr-BE" dirty="0" err="1"/>
              <a:t>lijden</a:t>
            </a:r>
            <a:r>
              <a:rPr lang="fr-BE" dirty="0"/>
              <a:t> in de période van 1/10/2022 en 31/12/2022</a:t>
            </a:r>
          </a:p>
          <a:p>
            <a:pPr lvl="1"/>
            <a:r>
              <a:rPr lang="fr-BE" dirty="0" err="1"/>
              <a:t>Geen</a:t>
            </a:r>
            <a:r>
              <a:rPr lang="fr-BE" dirty="0"/>
              <a:t> </a:t>
            </a:r>
            <a:r>
              <a:rPr lang="fr-BE" dirty="0" err="1"/>
              <a:t>dividenden</a:t>
            </a:r>
            <a:r>
              <a:rPr lang="fr-BE" dirty="0"/>
              <a:t> </a:t>
            </a:r>
            <a:r>
              <a:rPr lang="fr-BE" dirty="0" err="1"/>
              <a:t>uitkeren</a:t>
            </a:r>
            <a:r>
              <a:rPr lang="fr-BE" dirty="0"/>
              <a:t> (1/10/2022 &amp; 31/12/2022) en </a:t>
            </a:r>
            <a:r>
              <a:rPr lang="fr-BE" dirty="0" err="1"/>
              <a:t>geen</a:t>
            </a:r>
            <a:r>
              <a:rPr lang="fr-BE" dirty="0"/>
              <a:t> </a:t>
            </a:r>
            <a:r>
              <a:rPr lang="fr-BE" dirty="0" err="1"/>
              <a:t>tijdelijke</a:t>
            </a:r>
            <a:r>
              <a:rPr lang="fr-BE" dirty="0"/>
              <a:t> </a:t>
            </a:r>
            <a:r>
              <a:rPr lang="fr-BE" dirty="0" err="1"/>
              <a:t>werkloosheid</a:t>
            </a:r>
            <a:r>
              <a:rPr lang="fr-BE" dirty="0"/>
              <a:t> </a:t>
            </a:r>
            <a:r>
              <a:rPr lang="fr-BE" dirty="0" err="1"/>
              <a:t>energie</a:t>
            </a:r>
            <a:r>
              <a:rPr lang="fr-BE" dirty="0"/>
              <a:t> </a:t>
            </a:r>
            <a:r>
              <a:rPr lang="fr-BE" dirty="0" err="1"/>
              <a:t>boven</a:t>
            </a:r>
            <a:r>
              <a:rPr lang="fr-BE" dirty="0"/>
              <a:t> 35% in het </a:t>
            </a:r>
            <a:r>
              <a:rPr lang="fr-BE" dirty="0" err="1"/>
              <a:t>jaar</a:t>
            </a:r>
            <a:r>
              <a:rPr lang="fr-BE" dirty="0"/>
              <a:t> van de </a:t>
            </a:r>
            <a:r>
              <a:rPr lang="fr-BE" dirty="0" err="1"/>
              <a:t>financiële</a:t>
            </a:r>
            <a:r>
              <a:rPr lang="fr-BE" dirty="0"/>
              <a:t> </a:t>
            </a:r>
            <a:r>
              <a:rPr lang="fr-BE" dirty="0" err="1"/>
              <a:t>steun</a:t>
            </a:r>
            <a:endParaRPr lang="fr-BE" dirty="0"/>
          </a:p>
          <a:p>
            <a:pPr lvl="1"/>
            <a:r>
              <a:rPr lang="fr-BE" dirty="0" err="1"/>
              <a:t>Onderneming</a:t>
            </a:r>
            <a:r>
              <a:rPr lang="fr-BE" dirty="0"/>
              <a:t> </a:t>
            </a:r>
            <a:r>
              <a:rPr lang="fr-BE" dirty="0" err="1"/>
              <a:t>blijft</a:t>
            </a:r>
            <a:r>
              <a:rPr lang="fr-BE" dirty="0"/>
              <a:t> </a:t>
            </a:r>
            <a:r>
              <a:rPr lang="fr-BE" dirty="0" err="1"/>
              <a:t>minstens</a:t>
            </a:r>
            <a:r>
              <a:rPr lang="fr-BE" dirty="0"/>
              <a:t> </a:t>
            </a:r>
            <a:r>
              <a:rPr lang="fr-BE" dirty="0" err="1"/>
              <a:t>voor</a:t>
            </a:r>
            <a:r>
              <a:rPr lang="fr-BE" dirty="0"/>
              <a:t> 5 </a:t>
            </a:r>
            <a:r>
              <a:rPr lang="fr-BE" dirty="0" err="1"/>
              <a:t>jaar</a:t>
            </a:r>
            <a:r>
              <a:rPr lang="fr-BE" dirty="0"/>
              <a:t> </a:t>
            </a:r>
            <a:r>
              <a:rPr lang="fr-BE" dirty="0" err="1"/>
              <a:t>actief</a:t>
            </a:r>
            <a:r>
              <a:rPr lang="fr-BE" dirty="0"/>
              <a:t> in Vlaanderen</a:t>
            </a:r>
          </a:p>
          <a:p>
            <a:pPr lvl="1"/>
            <a:r>
              <a:rPr lang="fr-BE" dirty="0"/>
              <a:t>Niet </a:t>
            </a:r>
            <a:r>
              <a:rPr lang="fr-BE" dirty="0" err="1"/>
              <a:t>cumuleerbaar</a:t>
            </a:r>
            <a:r>
              <a:rPr lang="fr-BE" dirty="0"/>
              <a:t> met </a:t>
            </a:r>
            <a:r>
              <a:rPr lang="fr-BE" dirty="0" err="1"/>
              <a:t>strategische</a:t>
            </a:r>
            <a:r>
              <a:rPr lang="fr-BE" dirty="0"/>
              <a:t> </a:t>
            </a:r>
            <a:r>
              <a:rPr lang="fr-BE" dirty="0" err="1"/>
              <a:t>transformatie</a:t>
            </a:r>
            <a:r>
              <a:rPr lang="fr-BE" dirty="0"/>
              <a:t> </a:t>
            </a:r>
            <a:r>
              <a:rPr lang="fr-BE" dirty="0" err="1"/>
              <a:t>steun</a:t>
            </a:r>
            <a:r>
              <a:rPr lang="fr-BE" dirty="0"/>
              <a:t> in 2023 en </a:t>
            </a:r>
            <a:r>
              <a:rPr lang="fr-BE" dirty="0" err="1"/>
              <a:t>geen</a:t>
            </a:r>
            <a:r>
              <a:rPr lang="fr-BE" dirty="0"/>
              <a:t> </a:t>
            </a:r>
            <a:r>
              <a:rPr lang="fr-BE" dirty="0" err="1"/>
              <a:t>gebruik</a:t>
            </a:r>
            <a:r>
              <a:rPr lang="fr-BE" dirty="0"/>
              <a:t> van KMO </a:t>
            </a:r>
            <a:r>
              <a:rPr lang="fr-BE" dirty="0" err="1"/>
              <a:t>groeisubsidie</a:t>
            </a:r>
            <a:r>
              <a:rPr lang="fr-BE" dirty="0"/>
              <a:t> (</a:t>
            </a:r>
            <a:r>
              <a:rPr lang="fr-BE" dirty="0" err="1"/>
              <a:t>wel</a:t>
            </a:r>
            <a:r>
              <a:rPr lang="fr-BE" dirty="0"/>
              <a:t> </a:t>
            </a:r>
            <a:r>
              <a:rPr lang="fr-BE" dirty="0" err="1"/>
              <a:t>steun</a:t>
            </a:r>
            <a:r>
              <a:rPr lang="fr-BE" dirty="0"/>
              <a:t> in </a:t>
            </a:r>
            <a:r>
              <a:rPr lang="fr-BE" dirty="0" err="1"/>
              <a:t>kader</a:t>
            </a:r>
            <a:r>
              <a:rPr lang="fr-BE" dirty="0"/>
              <a:t> </a:t>
            </a:r>
            <a:r>
              <a:rPr lang="fr-BE" dirty="0" err="1"/>
              <a:t>energie</a:t>
            </a:r>
            <a:r>
              <a:rPr lang="fr-BE" dirty="0"/>
              <a:t> </a:t>
            </a:r>
            <a:r>
              <a:rPr lang="fr-BE" dirty="0" err="1"/>
              <a:t>transitie</a:t>
            </a:r>
            <a:r>
              <a:rPr lang="fr-BE" dirty="0"/>
              <a:t> – EP+ </a:t>
            </a:r>
            <a:r>
              <a:rPr lang="fr-BE" dirty="0" err="1"/>
              <a:t>StrES</a:t>
            </a:r>
            <a:r>
              <a:rPr lang="fr-BE" dirty="0"/>
              <a:t> of KMO portefeuille)</a:t>
            </a:r>
          </a:p>
          <a:p>
            <a:pPr lvl="1"/>
            <a:r>
              <a:rPr lang="fr-BE" dirty="0" err="1"/>
              <a:t>Verplichting</a:t>
            </a:r>
            <a:r>
              <a:rPr lang="fr-BE" dirty="0"/>
              <a:t> om </a:t>
            </a:r>
            <a:r>
              <a:rPr lang="fr-BE" dirty="0" err="1"/>
              <a:t>toe</a:t>
            </a:r>
            <a:r>
              <a:rPr lang="fr-BE" dirty="0"/>
              <a:t> te </a:t>
            </a:r>
            <a:r>
              <a:rPr lang="fr-BE" dirty="0" err="1"/>
              <a:t>treden</a:t>
            </a:r>
            <a:r>
              <a:rPr lang="fr-BE" dirty="0"/>
              <a:t> </a:t>
            </a:r>
            <a:r>
              <a:rPr lang="fr-BE" dirty="0" err="1"/>
              <a:t>tot</a:t>
            </a:r>
            <a:r>
              <a:rPr lang="fr-BE" dirty="0"/>
              <a:t> EBO indien in scope</a:t>
            </a:r>
          </a:p>
          <a:p>
            <a:r>
              <a:rPr lang="fr-BE" dirty="0" err="1"/>
              <a:t>Bedrag</a:t>
            </a:r>
            <a:r>
              <a:rPr lang="fr-BE" dirty="0"/>
              <a:t> </a:t>
            </a:r>
            <a:r>
              <a:rPr lang="fr-BE" dirty="0" err="1"/>
              <a:t>dat</a:t>
            </a:r>
            <a:r>
              <a:rPr lang="fr-BE" dirty="0"/>
              <a:t> in </a:t>
            </a:r>
            <a:r>
              <a:rPr lang="fr-BE" dirty="0" err="1"/>
              <a:t>aanmerking</a:t>
            </a:r>
            <a:r>
              <a:rPr lang="fr-BE" dirty="0"/>
              <a:t> </a:t>
            </a:r>
            <a:r>
              <a:rPr lang="fr-BE" dirty="0" err="1"/>
              <a:t>komt</a:t>
            </a:r>
            <a:r>
              <a:rPr lang="fr-BE" dirty="0"/>
              <a:t> </a:t>
            </a:r>
            <a:r>
              <a:rPr lang="fr-BE" dirty="0" err="1"/>
              <a:t>voor</a:t>
            </a:r>
            <a:r>
              <a:rPr lang="fr-BE" dirty="0"/>
              <a:t> </a:t>
            </a:r>
            <a:r>
              <a:rPr lang="fr-BE" dirty="0" err="1"/>
              <a:t>steun</a:t>
            </a:r>
            <a:r>
              <a:rPr lang="fr-BE" dirty="0"/>
              <a:t>:</a:t>
            </a:r>
          </a:p>
          <a:p>
            <a:pPr lvl="1"/>
            <a:r>
              <a:rPr lang="en-US" dirty="0"/>
              <a:t>(P(t) – P(ref) </a:t>
            </a:r>
            <a:r>
              <a:rPr lang="en-US"/>
              <a:t>x 2 </a:t>
            </a:r>
            <a:r>
              <a:rPr lang="en-US" dirty="0"/>
              <a:t>) x Q</a:t>
            </a:r>
          </a:p>
          <a:p>
            <a:r>
              <a:rPr lang="fr-BE" dirty="0"/>
              <a:t>Timing: </a:t>
            </a:r>
            <a:r>
              <a:rPr lang="fr-BE" dirty="0" err="1"/>
              <a:t>aanvraag</a:t>
            </a:r>
            <a:r>
              <a:rPr lang="fr-BE" dirty="0"/>
              <a:t> kan </a:t>
            </a:r>
            <a:r>
              <a:rPr lang="fr-BE" dirty="0" err="1"/>
              <a:t>ingediend</a:t>
            </a:r>
            <a:r>
              <a:rPr lang="fr-BE" dirty="0"/>
              <a:t> </a:t>
            </a:r>
            <a:r>
              <a:rPr lang="fr-BE" dirty="0" err="1"/>
              <a:t>worden</a:t>
            </a:r>
            <a:r>
              <a:rPr lang="fr-BE" dirty="0"/>
              <a:t> </a:t>
            </a:r>
            <a:r>
              <a:rPr lang="fr-BE" dirty="0" err="1"/>
              <a:t>vanaf</a:t>
            </a:r>
            <a:r>
              <a:rPr lang="fr-BE" dirty="0"/>
              <a:t> </a:t>
            </a:r>
            <a:r>
              <a:rPr lang="fr-BE" dirty="0" err="1"/>
              <a:t>eind</a:t>
            </a:r>
            <a:r>
              <a:rPr lang="fr-BE" dirty="0"/>
              <a:t> </a:t>
            </a:r>
            <a:r>
              <a:rPr lang="fr-BE" dirty="0" err="1"/>
              <a:t>november</a:t>
            </a:r>
            <a:r>
              <a:rPr lang="fr-BE" dirty="0"/>
              <a:t> via </a:t>
            </a:r>
            <a:r>
              <a:rPr lang="fr-BE" dirty="0" err="1"/>
              <a:t>Vlaio</a:t>
            </a:r>
            <a:endParaRPr lang="fr-BE" dirty="0"/>
          </a:p>
          <a:p>
            <a:pPr lvl="1"/>
            <a:endParaRPr lang="fr-B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F070C3-BD2E-4F39-8451-5B787A6C7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Temporary crisis framework Vlaanderen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210E84-D379-41AA-A6A2-C03AC5568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791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65E73C-5C8E-4D96-9E36-DE2919E8C49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1343378"/>
            <a:ext cx="8229600" cy="3251244"/>
          </a:xfrm>
        </p:spPr>
        <p:txBody>
          <a:bodyPr/>
          <a:lstStyle/>
          <a:p>
            <a:endParaRPr lang="en-B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E5102B-A81E-4BCD-AB2E-A4CF287E6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022" y="720000"/>
            <a:ext cx="8229600" cy="446908"/>
          </a:xfrm>
        </p:spPr>
        <p:txBody>
          <a:bodyPr/>
          <a:lstStyle/>
          <a:p>
            <a:r>
              <a:rPr lang="en-US" sz="2800" dirty="0" err="1"/>
              <a:t>Maximale</a:t>
            </a:r>
            <a:r>
              <a:rPr lang="en-US" sz="2800" dirty="0"/>
              <a:t> </a:t>
            </a:r>
            <a:r>
              <a:rPr lang="en-US" sz="2800" dirty="0" err="1"/>
              <a:t>steun</a:t>
            </a:r>
            <a:r>
              <a:rPr lang="en-US" sz="2800" dirty="0"/>
              <a:t> TCF</a:t>
            </a:r>
            <a:endParaRPr lang="en-BE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92D98E-AF52-4804-9F8A-6A5BE6AB2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630341"/>
            <a:ext cx="2133600" cy="273844"/>
          </a:xfrm>
        </p:spPr>
        <p:txBody>
          <a:bodyPr/>
          <a:lstStyle/>
          <a:p>
            <a:fld id="{2066355A-084C-D24E-9AD2-7E4FC41EA627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856B039-CCCF-4C13-85E5-AB998C55A7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953002"/>
              </p:ext>
            </p:extLst>
          </p:nvPr>
        </p:nvGraphicFramePr>
        <p:xfrm>
          <a:off x="457201" y="1345468"/>
          <a:ext cx="8229600" cy="3798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9512">
                  <a:extLst>
                    <a:ext uri="{9D8B030D-6E8A-4147-A177-3AD203B41FA5}">
                      <a16:colId xmlns:a16="http://schemas.microsoft.com/office/drawing/2014/main" val="3464580411"/>
                    </a:ext>
                  </a:extLst>
                </a:gridCol>
                <a:gridCol w="2133162">
                  <a:extLst>
                    <a:ext uri="{9D8B030D-6E8A-4147-A177-3AD203B41FA5}">
                      <a16:colId xmlns:a16="http://schemas.microsoft.com/office/drawing/2014/main" val="464027847"/>
                    </a:ext>
                  </a:extLst>
                </a:gridCol>
                <a:gridCol w="2054449">
                  <a:extLst>
                    <a:ext uri="{9D8B030D-6E8A-4147-A177-3AD203B41FA5}">
                      <a16:colId xmlns:a16="http://schemas.microsoft.com/office/drawing/2014/main" val="1974762641"/>
                    </a:ext>
                  </a:extLst>
                </a:gridCol>
                <a:gridCol w="2542477">
                  <a:extLst>
                    <a:ext uri="{9D8B030D-6E8A-4147-A177-3AD203B41FA5}">
                      <a16:colId xmlns:a16="http://schemas.microsoft.com/office/drawing/2014/main" val="2031257009"/>
                    </a:ext>
                  </a:extLst>
                </a:gridCol>
              </a:tblGrid>
              <a:tr h="331065">
                <a:tc>
                  <a:txBody>
                    <a:bodyPr/>
                    <a:lstStyle/>
                    <a:p>
                      <a:endParaRPr lang="en-BE" sz="1400" dirty="0">
                        <a:latin typeface="Alegreya Sa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legreya Sans" panose="00000500000000000000" pitchFamily="2" charset="0"/>
                        </a:rPr>
                        <a:t>Maximum </a:t>
                      </a:r>
                      <a:r>
                        <a:rPr lang="en-US" sz="1400" dirty="0" err="1">
                          <a:latin typeface="Alegreya Sans" panose="00000500000000000000" pitchFamily="2" charset="0"/>
                        </a:rPr>
                        <a:t>steun</a:t>
                      </a:r>
                      <a:r>
                        <a:rPr lang="en-US" sz="1400" dirty="0">
                          <a:latin typeface="Alegreya Sans" panose="00000500000000000000" pitchFamily="2" charset="0"/>
                        </a:rPr>
                        <a:t> %</a:t>
                      </a:r>
                      <a:endParaRPr lang="en-BE" sz="1400" dirty="0">
                        <a:latin typeface="Alegreya Sa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legreya Sans" panose="00000500000000000000" pitchFamily="2" charset="0"/>
                        </a:rPr>
                        <a:t>Maximum </a:t>
                      </a:r>
                      <a:r>
                        <a:rPr lang="en-US" sz="1400" dirty="0" err="1">
                          <a:latin typeface="Alegreya Sans" panose="00000500000000000000" pitchFamily="2" charset="0"/>
                        </a:rPr>
                        <a:t>steun</a:t>
                      </a:r>
                      <a:r>
                        <a:rPr lang="en-US" sz="1400" dirty="0">
                          <a:latin typeface="Alegreya Sans" panose="00000500000000000000" pitchFamily="2" charset="0"/>
                        </a:rPr>
                        <a:t> Euro’s</a:t>
                      </a:r>
                      <a:endParaRPr lang="en-BE" sz="1400" dirty="0">
                        <a:latin typeface="Alegreya Sa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Alegreya Sans" panose="00000500000000000000" pitchFamily="2" charset="0"/>
                        </a:rPr>
                        <a:t>Bijkomende</a:t>
                      </a:r>
                      <a:r>
                        <a:rPr lang="en-US" sz="1400" dirty="0">
                          <a:latin typeface="Alegreya Sans" panose="00000500000000000000" pitchFamily="2" charset="0"/>
                        </a:rPr>
                        <a:t> </a:t>
                      </a:r>
                      <a:r>
                        <a:rPr lang="en-US" sz="1400" dirty="0" err="1">
                          <a:latin typeface="Alegreya Sans" panose="00000500000000000000" pitchFamily="2" charset="0"/>
                        </a:rPr>
                        <a:t>voorwaarden</a:t>
                      </a:r>
                      <a:endParaRPr lang="en-BE" sz="1400" dirty="0">
                        <a:latin typeface="Alegreya Sa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6486880"/>
                  </a:ext>
                </a:extLst>
              </a:tr>
              <a:tr h="101618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legreya Sans" panose="00000500000000000000" pitchFamily="2" charset="0"/>
                        </a:rPr>
                        <a:t>Alle </a:t>
                      </a:r>
                      <a:r>
                        <a:rPr lang="en-US" sz="1400" dirty="0" err="1">
                          <a:latin typeface="Alegreya Sans" panose="00000500000000000000" pitchFamily="2" charset="0"/>
                        </a:rPr>
                        <a:t>bedrijven</a:t>
                      </a:r>
                      <a:endParaRPr lang="en-BE" sz="1400" dirty="0">
                        <a:latin typeface="Alegreya Sa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highlight>
                            <a:srgbClr val="00FFFF"/>
                          </a:highlight>
                          <a:latin typeface="Alegreya Sans" panose="00000500000000000000" pitchFamily="2" charset="0"/>
                        </a:rPr>
                        <a:t>25% </a:t>
                      </a:r>
                      <a:r>
                        <a:rPr lang="en-US" sz="1400" dirty="0">
                          <a:latin typeface="Alegreya Sans" panose="00000500000000000000" pitchFamily="2" charset="0"/>
                        </a:rPr>
                        <a:t>van de in </a:t>
                      </a:r>
                      <a:r>
                        <a:rPr lang="en-US" sz="1400" dirty="0" err="1">
                          <a:latin typeface="Alegreya Sans" panose="00000500000000000000" pitchFamily="2" charset="0"/>
                        </a:rPr>
                        <a:t>aanmerking</a:t>
                      </a:r>
                      <a:r>
                        <a:rPr lang="en-US" sz="1400" dirty="0">
                          <a:latin typeface="Alegreya Sans" panose="00000500000000000000" pitchFamily="2" charset="0"/>
                        </a:rPr>
                        <a:t> </a:t>
                      </a:r>
                      <a:r>
                        <a:rPr lang="en-US" sz="1400" dirty="0" err="1">
                          <a:latin typeface="Alegreya Sans" panose="00000500000000000000" pitchFamily="2" charset="0"/>
                        </a:rPr>
                        <a:t>komende</a:t>
                      </a:r>
                      <a:r>
                        <a:rPr lang="en-US" sz="1400" dirty="0">
                          <a:latin typeface="Alegreya Sans" panose="00000500000000000000" pitchFamily="2" charset="0"/>
                        </a:rPr>
                        <a:t> </a:t>
                      </a:r>
                      <a:r>
                        <a:rPr lang="en-US" sz="1400" dirty="0" err="1">
                          <a:latin typeface="Alegreya Sans" panose="00000500000000000000" pitchFamily="2" charset="0"/>
                        </a:rPr>
                        <a:t>kosten</a:t>
                      </a:r>
                      <a:endParaRPr lang="en-BE" sz="1400" dirty="0">
                        <a:latin typeface="Alegreya Sa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BE" sz="1400" dirty="0">
                        <a:latin typeface="Alegreya Sans" panose="00000500000000000000" pitchFamily="2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highlight>
                            <a:srgbClr val="00FFFF"/>
                          </a:highlight>
                          <a:latin typeface="Alegreya Sans" panose="00000500000000000000" pitchFamily="2" charset="0"/>
                        </a:rPr>
                        <a:t>500.000</a:t>
                      </a:r>
                      <a:r>
                        <a:rPr lang="en-US" sz="1400" dirty="0">
                          <a:latin typeface="Alegreya Sans" panose="00000500000000000000" pitchFamily="2" charset="0"/>
                        </a:rPr>
                        <a:t> euro</a:t>
                      </a:r>
                      <a:endParaRPr lang="en-BE" sz="1400" dirty="0">
                        <a:latin typeface="Alegreya Sans" panose="00000500000000000000" pitchFamily="2" charset="0"/>
                      </a:endParaRPr>
                    </a:p>
                    <a:p>
                      <a:pPr algn="ctr"/>
                      <a:endParaRPr lang="en-BE" sz="1400" dirty="0">
                        <a:latin typeface="Alegreya Sa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dirty="0" err="1">
                          <a:latin typeface="Alegreya Sans" panose="00000500000000000000" pitchFamily="2" charset="0"/>
                        </a:rPr>
                        <a:t>Maximumsteun</a:t>
                      </a:r>
                      <a:r>
                        <a:rPr lang="en-US" sz="1300" dirty="0">
                          <a:latin typeface="Alegreya Sans" panose="00000500000000000000" pitchFamily="2" charset="0"/>
                        </a:rPr>
                        <a:t> </a:t>
                      </a:r>
                      <a:r>
                        <a:rPr lang="en-US" sz="1300" dirty="0" err="1">
                          <a:latin typeface="Alegreya Sans" panose="00000500000000000000" pitchFamily="2" charset="0"/>
                        </a:rPr>
                        <a:t>wordt</a:t>
                      </a:r>
                      <a:r>
                        <a:rPr lang="en-US" sz="1300" dirty="0">
                          <a:latin typeface="Alegreya Sans" panose="00000500000000000000" pitchFamily="2" charset="0"/>
                        </a:rPr>
                        <a:t> </a:t>
                      </a:r>
                      <a:r>
                        <a:rPr lang="en-US" sz="1300" dirty="0" err="1">
                          <a:latin typeface="Alegreya Sans" panose="00000500000000000000" pitchFamily="2" charset="0"/>
                        </a:rPr>
                        <a:t>beperkt</a:t>
                      </a:r>
                      <a:r>
                        <a:rPr lang="en-US" sz="1300" dirty="0">
                          <a:latin typeface="Alegreya Sans" panose="00000500000000000000" pitchFamily="2" charset="0"/>
                        </a:rPr>
                        <a:t> tot 80% van het </a:t>
                      </a:r>
                      <a:r>
                        <a:rPr lang="en-US" sz="1300" dirty="0" err="1">
                          <a:latin typeface="Alegreya Sans" panose="00000500000000000000" pitchFamily="2" charset="0"/>
                        </a:rPr>
                        <a:t>operationeel</a:t>
                      </a:r>
                      <a:r>
                        <a:rPr lang="en-US" sz="1300" dirty="0">
                          <a:latin typeface="Alegreya Sans" panose="00000500000000000000" pitchFamily="2" charset="0"/>
                        </a:rPr>
                        <a:t> </a:t>
                      </a:r>
                      <a:r>
                        <a:rPr lang="en-US" sz="1300" dirty="0" err="1">
                          <a:latin typeface="Alegreya Sans" panose="00000500000000000000" pitchFamily="2" charset="0"/>
                        </a:rPr>
                        <a:t>verlies</a:t>
                      </a:r>
                      <a:endParaRPr lang="en-BE" sz="1300" dirty="0">
                        <a:latin typeface="Alegreya Sans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0949796"/>
                  </a:ext>
                </a:extLst>
              </a:tr>
              <a:tr h="1225394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Alegreya Sans" panose="00000500000000000000" pitchFamily="2" charset="0"/>
                        </a:rPr>
                        <a:t>Energie</a:t>
                      </a:r>
                      <a:r>
                        <a:rPr lang="en-US" sz="1400" dirty="0">
                          <a:latin typeface="Alegreya Sans" panose="00000500000000000000" pitchFamily="2" charset="0"/>
                        </a:rPr>
                        <a:t> </a:t>
                      </a:r>
                      <a:r>
                        <a:rPr lang="en-US" sz="1400" dirty="0" err="1">
                          <a:latin typeface="Alegreya Sans" panose="00000500000000000000" pitchFamily="2" charset="0"/>
                        </a:rPr>
                        <a:t>intensieve</a:t>
                      </a:r>
                      <a:r>
                        <a:rPr lang="en-US" sz="1400" dirty="0">
                          <a:latin typeface="Alegreya Sans" panose="00000500000000000000" pitchFamily="2" charset="0"/>
                        </a:rPr>
                        <a:t> </a:t>
                      </a:r>
                      <a:r>
                        <a:rPr lang="en-US" sz="1400" dirty="0" err="1">
                          <a:latin typeface="Alegreya Sans" panose="00000500000000000000" pitchFamily="2" charset="0"/>
                        </a:rPr>
                        <a:t>bedrijven</a:t>
                      </a:r>
                      <a:r>
                        <a:rPr lang="en-US" sz="1400" dirty="0">
                          <a:latin typeface="Alegreya Sans" panose="00000500000000000000" pitchFamily="2" charset="0"/>
                        </a:rPr>
                        <a:t> (</a:t>
                      </a:r>
                      <a:r>
                        <a:rPr lang="en-US" sz="1400" dirty="0" err="1">
                          <a:latin typeface="Alegreya Sans" panose="00000500000000000000" pitchFamily="2" charset="0"/>
                        </a:rPr>
                        <a:t>kost</a:t>
                      </a:r>
                      <a:r>
                        <a:rPr lang="en-US" sz="1400" dirty="0">
                          <a:latin typeface="Alegreya Sans" panose="00000500000000000000" pitchFamily="2" charset="0"/>
                        </a:rPr>
                        <a:t> </a:t>
                      </a:r>
                      <a:r>
                        <a:rPr lang="en-US" sz="1400" dirty="0" err="1">
                          <a:latin typeface="Alegreya Sans" panose="00000500000000000000" pitchFamily="2" charset="0"/>
                        </a:rPr>
                        <a:t>energie</a:t>
                      </a:r>
                      <a:r>
                        <a:rPr lang="en-US" sz="1400" dirty="0">
                          <a:latin typeface="Alegreya Sans" panose="00000500000000000000" pitchFamily="2" charset="0"/>
                        </a:rPr>
                        <a:t> =&gt; 3% van TW)</a:t>
                      </a:r>
                      <a:endParaRPr lang="en-BE" sz="1400" dirty="0">
                        <a:latin typeface="Alegreya Sa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highlight>
                            <a:srgbClr val="00FFFF"/>
                          </a:highlight>
                          <a:latin typeface="Alegreya Sans" panose="00000500000000000000" pitchFamily="2" charset="0"/>
                        </a:rPr>
                        <a:t>30% </a:t>
                      </a:r>
                      <a:r>
                        <a:rPr lang="en-US" sz="1400" dirty="0">
                          <a:latin typeface="Alegreya Sans" panose="00000500000000000000" pitchFamily="2" charset="0"/>
                        </a:rPr>
                        <a:t>van de in </a:t>
                      </a:r>
                      <a:r>
                        <a:rPr lang="en-US" sz="1400" dirty="0" err="1">
                          <a:latin typeface="Alegreya Sans" panose="00000500000000000000" pitchFamily="2" charset="0"/>
                        </a:rPr>
                        <a:t>aanmerking</a:t>
                      </a:r>
                      <a:r>
                        <a:rPr lang="en-US" sz="1400" dirty="0">
                          <a:latin typeface="Alegreya Sans" panose="00000500000000000000" pitchFamily="2" charset="0"/>
                        </a:rPr>
                        <a:t> </a:t>
                      </a:r>
                      <a:r>
                        <a:rPr lang="en-US" sz="1400" dirty="0" err="1">
                          <a:latin typeface="Alegreya Sans" panose="00000500000000000000" pitchFamily="2" charset="0"/>
                        </a:rPr>
                        <a:t>komende</a:t>
                      </a:r>
                      <a:r>
                        <a:rPr lang="en-US" sz="1400" dirty="0">
                          <a:latin typeface="Alegreya Sans" panose="00000500000000000000" pitchFamily="2" charset="0"/>
                        </a:rPr>
                        <a:t> </a:t>
                      </a:r>
                      <a:r>
                        <a:rPr lang="en-US" sz="1400" dirty="0" err="1">
                          <a:latin typeface="Alegreya Sans" panose="00000500000000000000" pitchFamily="2" charset="0"/>
                        </a:rPr>
                        <a:t>kosten</a:t>
                      </a:r>
                      <a:endParaRPr lang="en-BE" sz="1400" dirty="0">
                        <a:latin typeface="Alegreya Sa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highlight>
                            <a:srgbClr val="00FFFF"/>
                          </a:highlight>
                          <a:latin typeface="Alegreya Sans" panose="00000500000000000000" pitchFamily="2" charset="0"/>
                        </a:rPr>
                        <a:t>4</a:t>
                      </a:r>
                      <a:r>
                        <a:rPr lang="en-US" sz="1400" dirty="0">
                          <a:latin typeface="Alegreya Sans" panose="00000500000000000000" pitchFamily="2" charset="0"/>
                        </a:rPr>
                        <a:t> </a:t>
                      </a:r>
                      <a:r>
                        <a:rPr lang="en-US" sz="1400" dirty="0" err="1">
                          <a:latin typeface="Alegreya Sans" panose="00000500000000000000" pitchFamily="2" charset="0"/>
                        </a:rPr>
                        <a:t>Meuro</a:t>
                      </a:r>
                      <a:endParaRPr lang="en-BE" sz="1400" dirty="0">
                        <a:latin typeface="Alegreya Sa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dirty="0" err="1">
                          <a:latin typeface="Alegreya Sans" panose="00000500000000000000" pitchFamily="2" charset="0"/>
                        </a:rPr>
                        <a:t>Maximumsteun</a:t>
                      </a:r>
                      <a:r>
                        <a:rPr lang="en-US" sz="1300" dirty="0">
                          <a:latin typeface="Alegreya Sans" panose="00000500000000000000" pitchFamily="2" charset="0"/>
                        </a:rPr>
                        <a:t> </a:t>
                      </a:r>
                      <a:r>
                        <a:rPr lang="en-US" sz="1300" dirty="0" err="1">
                          <a:latin typeface="Alegreya Sans" panose="00000500000000000000" pitchFamily="2" charset="0"/>
                        </a:rPr>
                        <a:t>wordt</a:t>
                      </a:r>
                      <a:r>
                        <a:rPr lang="en-US" sz="1300" dirty="0">
                          <a:latin typeface="Alegreya Sans" panose="00000500000000000000" pitchFamily="2" charset="0"/>
                        </a:rPr>
                        <a:t> </a:t>
                      </a:r>
                      <a:r>
                        <a:rPr lang="en-US" sz="1300" dirty="0" err="1">
                          <a:latin typeface="Alegreya Sans" panose="00000500000000000000" pitchFamily="2" charset="0"/>
                        </a:rPr>
                        <a:t>beperkt</a:t>
                      </a:r>
                      <a:r>
                        <a:rPr lang="en-US" sz="1300" dirty="0">
                          <a:latin typeface="Alegreya Sans" panose="00000500000000000000" pitchFamily="2" charset="0"/>
                        </a:rPr>
                        <a:t> tot 80% van het </a:t>
                      </a:r>
                      <a:r>
                        <a:rPr lang="en-US" sz="1300" dirty="0" err="1">
                          <a:latin typeface="Alegreya Sans" panose="00000500000000000000" pitchFamily="2" charset="0"/>
                        </a:rPr>
                        <a:t>operationeel</a:t>
                      </a:r>
                      <a:r>
                        <a:rPr lang="en-US" sz="1300" dirty="0">
                          <a:latin typeface="Alegreya Sans" panose="00000500000000000000" pitchFamily="2" charset="0"/>
                        </a:rPr>
                        <a:t> </a:t>
                      </a:r>
                      <a:r>
                        <a:rPr lang="en-US" sz="1300" dirty="0" err="1">
                          <a:latin typeface="Alegreya Sans" panose="00000500000000000000" pitchFamily="2" charset="0"/>
                        </a:rPr>
                        <a:t>verlies</a:t>
                      </a:r>
                      <a:r>
                        <a:rPr lang="en-US" sz="1300" dirty="0">
                          <a:latin typeface="Alegreya Sans" panose="00000500000000000000" pitchFamily="2" charset="0"/>
                        </a:rPr>
                        <a:t> </a:t>
                      </a:r>
                      <a:r>
                        <a:rPr lang="en-US" sz="1300" dirty="0" err="1">
                          <a:latin typeface="Alegreya Sans" panose="00000500000000000000" pitchFamily="2" charset="0"/>
                        </a:rPr>
                        <a:t>en</a:t>
                      </a:r>
                      <a:r>
                        <a:rPr lang="en-US" sz="1300" dirty="0">
                          <a:latin typeface="Alegreya Sans" panose="00000500000000000000" pitchFamily="2" charset="0"/>
                        </a:rPr>
                        <a:t> de </a:t>
                      </a:r>
                      <a:r>
                        <a:rPr lang="en-US" sz="1300" dirty="0" err="1">
                          <a:latin typeface="Alegreya Sans" panose="00000500000000000000" pitchFamily="2" charset="0"/>
                        </a:rPr>
                        <a:t>meerkost</a:t>
                      </a:r>
                      <a:r>
                        <a:rPr lang="en-US" sz="1300" dirty="0">
                          <a:latin typeface="Alegreya Sans" panose="00000500000000000000" pitchFamily="2" charset="0"/>
                        </a:rPr>
                        <a:t> </a:t>
                      </a:r>
                      <a:r>
                        <a:rPr lang="en-US" sz="1300" dirty="0" err="1">
                          <a:latin typeface="Alegreya Sans" panose="00000500000000000000" pitchFamily="2" charset="0"/>
                        </a:rPr>
                        <a:t>dient</a:t>
                      </a:r>
                      <a:r>
                        <a:rPr lang="en-US" sz="1300" dirty="0">
                          <a:latin typeface="Alegreya Sans" panose="00000500000000000000" pitchFamily="2" charset="0"/>
                        </a:rPr>
                        <a:t> </a:t>
                      </a:r>
                      <a:r>
                        <a:rPr lang="en-US" sz="1300" dirty="0" err="1">
                          <a:latin typeface="Alegreya Sans" panose="00000500000000000000" pitchFamily="2" charset="0"/>
                        </a:rPr>
                        <a:t>minstens</a:t>
                      </a:r>
                      <a:r>
                        <a:rPr lang="en-US" sz="1300" dirty="0">
                          <a:latin typeface="Alegreya Sans" panose="00000500000000000000" pitchFamily="2" charset="0"/>
                        </a:rPr>
                        <a:t> 50% van het </a:t>
                      </a:r>
                      <a:r>
                        <a:rPr lang="en-US" sz="1300" dirty="0" err="1">
                          <a:latin typeface="Alegreya Sans" panose="00000500000000000000" pitchFamily="2" charset="0"/>
                        </a:rPr>
                        <a:t>operationeel</a:t>
                      </a:r>
                      <a:r>
                        <a:rPr lang="en-US" sz="1300" dirty="0">
                          <a:latin typeface="Alegreya Sans" panose="00000500000000000000" pitchFamily="2" charset="0"/>
                        </a:rPr>
                        <a:t> </a:t>
                      </a:r>
                      <a:r>
                        <a:rPr lang="en-US" sz="1300" dirty="0" err="1">
                          <a:latin typeface="Alegreya Sans" panose="00000500000000000000" pitchFamily="2" charset="0"/>
                        </a:rPr>
                        <a:t>verlies</a:t>
                      </a:r>
                      <a:r>
                        <a:rPr lang="en-US" sz="1300" dirty="0">
                          <a:latin typeface="Alegreya Sans" panose="00000500000000000000" pitchFamily="2" charset="0"/>
                        </a:rPr>
                        <a:t> </a:t>
                      </a:r>
                      <a:r>
                        <a:rPr lang="en-US" sz="1300" dirty="0" err="1">
                          <a:latin typeface="Alegreya Sans" panose="00000500000000000000" pitchFamily="2" charset="0"/>
                        </a:rPr>
                        <a:t>te</a:t>
                      </a:r>
                      <a:r>
                        <a:rPr lang="en-US" sz="1300" dirty="0">
                          <a:latin typeface="Alegreya Sans" panose="00000500000000000000" pitchFamily="2" charset="0"/>
                        </a:rPr>
                        <a:t> </a:t>
                      </a:r>
                      <a:r>
                        <a:rPr lang="en-US" sz="1300" dirty="0" err="1">
                          <a:latin typeface="Alegreya Sans" panose="00000500000000000000" pitchFamily="2" charset="0"/>
                        </a:rPr>
                        <a:t>bedragen</a:t>
                      </a:r>
                      <a:endParaRPr lang="en-BE" sz="1300" dirty="0">
                        <a:latin typeface="Alegreya Sans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0092863"/>
                  </a:ext>
                </a:extLst>
              </a:tr>
              <a:tr h="1225394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legreya Sans" panose="00000500000000000000" pitchFamily="2" charset="0"/>
                        </a:rPr>
                        <a:t>Annex I </a:t>
                      </a:r>
                      <a:r>
                        <a:rPr lang="en-US" sz="1400" dirty="0" err="1">
                          <a:latin typeface="Alegreya Sans" panose="00000500000000000000" pitchFamily="2" charset="0"/>
                        </a:rPr>
                        <a:t>bedrijven</a:t>
                      </a:r>
                      <a:endParaRPr lang="en-BE" sz="1400" dirty="0">
                        <a:latin typeface="Alegreya Sa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highlight>
                            <a:srgbClr val="00FFFF"/>
                          </a:highlight>
                          <a:latin typeface="Alegreya Sans" panose="00000500000000000000" pitchFamily="2" charset="0"/>
                        </a:rPr>
                        <a:t>35% </a:t>
                      </a:r>
                      <a:r>
                        <a:rPr lang="en-US" sz="1400" dirty="0">
                          <a:latin typeface="Alegreya Sans" panose="00000500000000000000" pitchFamily="2" charset="0"/>
                        </a:rPr>
                        <a:t>van de in </a:t>
                      </a:r>
                      <a:r>
                        <a:rPr lang="en-US" sz="1400" dirty="0" err="1">
                          <a:latin typeface="Alegreya Sans" panose="00000500000000000000" pitchFamily="2" charset="0"/>
                        </a:rPr>
                        <a:t>aanmerking</a:t>
                      </a:r>
                      <a:r>
                        <a:rPr lang="en-US" sz="1400" dirty="0">
                          <a:latin typeface="Alegreya Sans" panose="00000500000000000000" pitchFamily="2" charset="0"/>
                        </a:rPr>
                        <a:t> </a:t>
                      </a:r>
                      <a:r>
                        <a:rPr lang="en-US" sz="1400" dirty="0" err="1">
                          <a:latin typeface="Alegreya Sans" panose="00000500000000000000" pitchFamily="2" charset="0"/>
                        </a:rPr>
                        <a:t>komende</a:t>
                      </a:r>
                      <a:r>
                        <a:rPr lang="en-US" sz="1400" dirty="0">
                          <a:latin typeface="Alegreya Sans" panose="00000500000000000000" pitchFamily="2" charset="0"/>
                        </a:rPr>
                        <a:t> </a:t>
                      </a:r>
                      <a:r>
                        <a:rPr lang="en-US" sz="1400" dirty="0" err="1">
                          <a:latin typeface="Alegreya Sans" panose="00000500000000000000" pitchFamily="2" charset="0"/>
                        </a:rPr>
                        <a:t>kosten</a:t>
                      </a:r>
                      <a:endParaRPr lang="en-BE" sz="1400" dirty="0">
                        <a:latin typeface="Alegreya Sa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highlight>
                            <a:srgbClr val="00FFFF"/>
                          </a:highlight>
                          <a:latin typeface="Alegreya Sans" panose="00000500000000000000" pitchFamily="2" charset="0"/>
                        </a:rPr>
                        <a:t>7,5 </a:t>
                      </a:r>
                      <a:r>
                        <a:rPr lang="en-US" sz="1400" dirty="0" err="1">
                          <a:latin typeface="Alegreya Sans" panose="00000500000000000000" pitchFamily="2" charset="0"/>
                        </a:rPr>
                        <a:t>Meuro</a:t>
                      </a:r>
                      <a:endParaRPr lang="en-BE" sz="1400" dirty="0">
                        <a:latin typeface="Alegreya Sans" panose="00000500000000000000" pitchFamily="2" charset="0"/>
                      </a:endParaRPr>
                    </a:p>
                    <a:p>
                      <a:pPr algn="ctr"/>
                      <a:endParaRPr lang="en-BE" sz="1400" dirty="0">
                        <a:latin typeface="Alegreya Sa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dirty="0" err="1">
                          <a:latin typeface="Alegreya Sans" panose="00000500000000000000" pitchFamily="2" charset="0"/>
                        </a:rPr>
                        <a:t>Maximumsteun</a:t>
                      </a:r>
                      <a:r>
                        <a:rPr lang="en-US" sz="1300" dirty="0">
                          <a:latin typeface="Alegreya Sans" panose="00000500000000000000" pitchFamily="2" charset="0"/>
                        </a:rPr>
                        <a:t> </a:t>
                      </a:r>
                      <a:r>
                        <a:rPr lang="en-US" sz="1300" dirty="0" err="1">
                          <a:latin typeface="Alegreya Sans" panose="00000500000000000000" pitchFamily="2" charset="0"/>
                        </a:rPr>
                        <a:t>wordt</a:t>
                      </a:r>
                      <a:r>
                        <a:rPr lang="en-US" sz="1300" dirty="0">
                          <a:latin typeface="Alegreya Sans" panose="00000500000000000000" pitchFamily="2" charset="0"/>
                        </a:rPr>
                        <a:t> </a:t>
                      </a:r>
                      <a:r>
                        <a:rPr lang="en-US" sz="1300" dirty="0" err="1">
                          <a:latin typeface="Alegreya Sans" panose="00000500000000000000" pitchFamily="2" charset="0"/>
                        </a:rPr>
                        <a:t>beperkt</a:t>
                      </a:r>
                      <a:r>
                        <a:rPr lang="en-US" sz="1300" dirty="0">
                          <a:latin typeface="Alegreya Sans" panose="00000500000000000000" pitchFamily="2" charset="0"/>
                        </a:rPr>
                        <a:t> tot 80% van het </a:t>
                      </a:r>
                      <a:r>
                        <a:rPr lang="en-US" sz="1300" dirty="0" err="1">
                          <a:latin typeface="Alegreya Sans" panose="00000500000000000000" pitchFamily="2" charset="0"/>
                        </a:rPr>
                        <a:t>operationeel</a:t>
                      </a:r>
                      <a:r>
                        <a:rPr lang="en-US" sz="1300" dirty="0">
                          <a:latin typeface="Alegreya Sans" panose="00000500000000000000" pitchFamily="2" charset="0"/>
                        </a:rPr>
                        <a:t> </a:t>
                      </a:r>
                      <a:r>
                        <a:rPr lang="en-US" sz="1300" dirty="0" err="1">
                          <a:latin typeface="Alegreya Sans" panose="00000500000000000000" pitchFamily="2" charset="0"/>
                        </a:rPr>
                        <a:t>verlies</a:t>
                      </a:r>
                      <a:r>
                        <a:rPr lang="en-US" sz="1300" dirty="0">
                          <a:latin typeface="Alegreya Sans" panose="00000500000000000000" pitchFamily="2" charset="0"/>
                        </a:rPr>
                        <a:t> </a:t>
                      </a:r>
                      <a:r>
                        <a:rPr lang="en-US" sz="1300" dirty="0" err="1">
                          <a:latin typeface="Alegreya Sans" panose="00000500000000000000" pitchFamily="2" charset="0"/>
                        </a:rPr>
                        <a:t>en</a:t>
                      </a:r>
                      <a:r>
                        <a:rPr lang="en-US" sz="1300" dirty="0">
                          <a:latin typeface="Alegreya Sans" panose="00000500000000000000" pitchFamily="2" charset="0"/>
                        </a:rPr>
                        <a:t> de </a:t>
                      </a:r>
                      <a:r>
                        <a:rPr lang="en-US" sz="1300" dirty="0" err="1">
                          <a:latin typeface="Alegreya Sans" panose="00000500000000000000" pitchFamily="2" charset="0"/>
                        </a:rPr>
                        <a:t>meerkost</a:t>
                      </a:r>
                      <a:r>
                        <a:rPr lang="en-US" sz="1300" dirty="0">
                          <a:latin typeface="Alegreya Sans" panose="00000500000000000000" pitchFamily="2" charset="0"/>
                        </a:rPr>
                        <a:t> </a:t>
                      </a:r>
                      <a:r>
                        <a:rPr lang="en-US" sz="1300" dirty="0" err="1">
                          <a:latin typeface="Alegreya Sans" panose="00000500000000000000" pitchFamily="2" charset="0"/>
                        </a:rPr>
                        <a:t>dient</a:t>
                      </a:r>
                      <a:r>
                        <a:rPr lang="en-US" sz="1300" dirty="0">
                          <a:latin typeface="Alegreya Sans" panose="00000500000000000000" pitchFamily="2" charset="0"/>
                        </a:rPr>
                        <a:t> </a:t>
                      </a:r>
                      <a:r>
                        <a:rPr lang="en-US" sz="1300" dirty="0" err="1">
                          <a:latin typeface="Alegreya Sans" panose="00000500000000000000" pitchFamily="2" charset="0"/>
                        </a:rPr>
                        <a:t>minstens</a:t>
                      </a:r>
                      <a:r>
                        <a:rPr lang="en-US" sz="1300" dirty="0">
                          <a:latin typeface="Alegreya Sans" panose="00000500000000000000" pitchFamily="2" charset="0"/>
                        </a:rPr>
                        <a:t> 50% van het </a:t>
                      </a:r>
                      <a:r>
                        <a:rPr lang="en-US" sz="1300" dirty="0" err="1">
                          <a:latin typeface="Alegreya Sans" panose="00000500000000000000" pitchFamily="2" charset="0"/>
                        </a:rPr>
                        <a:t>operationeel</a:t>
                      </a:r>
                      <a:r>
                        <a:rPr lang="en-US" sz="1300" dirty="0">
                          <a:latin typeface="Alegreya Sans" panose="00000500000000000000" pitchFamily="2" charset="0"/>
                        </a:rPr>
                        <a:t> </a:t>
                      </a:r>
                      <a:r>
                        <a:rPr lang="en-US" sz="1300" dirty="0" err="1">
                          <a:latin typeface="Alegreya Sans" panose="00000500000000000000" pitchFamily="2" charset="0"/>
                        </a:rPr>
                        <a:t>verlies</a:t>
                      </a:r>
                      <a:r>
                        <a:rPr lang="en-US" sz="1300" dirty="0">
                          <a:latin typeface="Alegreya Sans" panose="00000500000000000000" pitchFamily="2" charset="0"/>
                        </a:rPr>
                        <a:t> </a:t>
                      </a:r>
                      <a:r>
                        <a:rPr lang="en-US" sz="1300" dirty="0" err="1">
                          <a:latin typeface="Alegreya Sans" panose="00000500000000000000" pitchFamily="2" charset="0"/>
                        </a:rPr>
                        <a:t>te</a:t>
                      </a:r>
                      <a:r>
                        <a:rPr lang="en-US" sz="1300" dirty="0">
                          <a:latin typeface="Alegreya Sans" panose="00000500000000000000" pitchFamily="2" charset="0"/>
                        </a:rPr>
                        <a:t> </a:t>
                      </a:r>
                      <a:r>
                        <a:rPr lang="en-US" sz="1300" dirty="0" err="1">
                          <a:latin typeface="Alegreya Sans" panose="00000500000000000000" pitchFamily="2" charset="0"/>
                        </a:rPr>
                        <a:t>bedragen</a:t>
                      </a:r>
                      <a:endParaRPr lang="en-BE" sz="1300" dirty="0">
                        <a:latin typeface="Alegreya Sans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7907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2710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2AE36B-239F-4F7B-8792-79FBE651079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1343378"/>
            <a:ext cx="8229600" cy="3251244"/>
          </a:xfrm>
        </p:spPr>
        <p:txBody>
          <a:bodyPr/>
          <a:lstStyle/>
          <a:p>
            <a:r>
              <a:rPr lang="en-US" dirty="0"/>
              <a:t>Temporary Crisis Framework (TCF) for Member States to be able to provide state aid for companies in difficulties due to the energy crisis (Oct. 2022)</a:t>
            </a:r>
          </a:p>
          <a:p>
            <a:r>
              <a:rPr lang="en-US" dirty="0"/>
              <a:t>Eligible costs – energy cost minimal doubled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7E62B9-8119-47E3-BF46-CF0FA9448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0000"/>
            <a:ext cx="8229600" cy="446908"/>
          </a:xfrm>
        </p:spPr>
        <p:txBody>
          <a:bodyPr/>
          <a:lstStyle/>
          <a:p>
            <a:r>
              <a:rPr lang="en-US" sz="2800" dirty="0"/>
              <a:t>Help companies to survive the energy crisis (28/10/22)</a:t>
            </a:r>
            <a:endParaRPr lang="en-BE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02F5E-DD03-4444-B827-788759F3A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630341"/>
            <a:ext cx="2133600" cy="273844"/>
          </a:xfrm>
        </p:spPr>
        <p:txBody>
          <a:bodyPr/>
          <a:lstStyle/>
          <a:p>
            <a:fld id="{2066355A-084C-D24E-9AD2-7E4FC41EA627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1E308DCE-1BE8-40E1-B12E-87A912D6CA94}"/>
              </a:ext>
            </a:extLst>
          </p:cNvPr>
          <p:cNvGraphicFramePr>
            <a:graphicFrameLocks noGrp="1"/>
          </p:cNvGraphicFramePr>
          <p:nvPr/>
        </p:nvGraphicFramePr>
        <p:xfrm>
          <a:off x="142103" y="2338785"/>
          <a:ext cx="8927755" cy="257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551">
                  <a:extLst>
                    <a:ext uri="{9D8B030D-6E8A-4147-A177-3AD203B41FA5}">
                      <a16:colId xmlns:a16="http://schemas.microsoft.com/office/drawing/2014/main" val="2541544476"/>
                    </a:ext>
                  </a:extLst>
                </a:gridCol>
                <a:gridCol w="1785551">
                  <a:extLst>
                    <a:ext uri="{9D8B030D-6E8A-4147-A177-3AD203B41FA5}">
                      <a16:colId xmlns:a16="http://schemas.microsoft.com/office/drawing/2014/main" val="540161598"/>
                    </a:ext>
                  </a:extLst>
                </a:gridCol>
                <a:gridCol w="1785551">
                  <a:extLst>
                    <a:ext uri="{9D8B030D-6E8A-4147-A177-3AD203B41FA5}">
                      <a16:colId xmlns:a16="http://schemas.microsoft.com/office/drawing/2014/main" val="3223515818"/>
                    </a:ext>
                  </a:extLst>
                </a:gridCol>
                <a:gridCol w="1785551">
                  <a:extLst>
                    <a:ext uri="{9D8B030D-6E8A-4147-A177-3AD203B41FA5}">
                      <a16:colId xmlns:a16="http://schemas.microsoft.com/office/drawing/2014/main" val="4272236878"/>
                    </a:ext>
                  </a:extLst>
                </a:gridCol>
                <a:gridCol w="1785551">
                  <a:extLst>
                    <a:ext uri="{9D8B030D-6E8A-4147-A177-3AD203B41FA5}">
                      <a16:colId xmlns:a16="http://schemas.microsoft.com/office/drawing/2014/main" val="30004111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 companies</a:t>
                      </a:r>
                      <a:endParaRPr lang="en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All companies</a:t>
                      </a:r>
                      <a:endParaRPr lang="en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Energy intensive</a:t>
                      </a:r>
                      <a:endParaRPr lang="en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Annex I </a:t>
                      </a:r>
                      <a:endParaRPr lang="en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590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EBITDA criterium</a:t>
                      </a:r>
                      <a:endParaRPr lang="en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applicable</a:t>
                      </a:r>
                      <a:endParaRPr lang="en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applicable</a:t>
                      </a:r>
                      <a:endParaRPr lang="en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40% reduction vs 2021 or negative</a:t>
                      </a:r>
                      <a:endParaRPr lang="en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40% reduction vs 2021 or negative</a:t>
                      </a:r>
                      <a:endParaRPr lang="en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416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Maximum aid</a:t>
                      </a:r>
                      <a:endParaRPr lang="en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50%</a:t>
                      </a:r>
                      <a:endParaRPr lang="en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40%</a:t>
                      </a:r>
                      <a:endParaRPr lang="en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65%</a:t>
                      </a:r>
                      <a:endParaRPr lang="en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80%</a:t>
                      </a:r>
                      <a:endParaRPr lang="en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890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Maximum amount</a:t>
                      </a:r>
                      <a:endParaRPr lang="en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 </a:t>
                      </a:r>
                      <a:r>
                        <a:rPr lang="en-US" dirty="0" err="1"/>
                        <a:t>MEuro</a:t>
                      </a:r>
                      <a:endParaRPr lang="en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 </a:t>
                      </a:r>
                      <a:r>
                        <a:rPr lang="en-US" dirty="0" err="1"/>
                        <a:t>Meuro</a:t>
                      </a:r>
                      <a:endParaRPr lang="en-US" dirty="0"/>
                    </a:p>
                    <a:p>
                      <a:r>
                        <a:rPr lang="en-US" dirty="0"/>
                        <a:t>With max to EBITDA &lt;=70% in 2021 (or 0)</a:t>
                      </a:r>
                      <a:endParaRPr lang="en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 </a:t>
                      </a:r>
                      <a:r>
                        <a:rPr lang="en-US" dirty="0" err="1"/>
                        <a:t>Meuro</a:t>
                      </a:r>
                      <a:endParaRPr lang="en-US" dirty="0"/>
                    </a:p>
                    <a:p>
                      <a:r>
                        <a:rPr lang="en-US" dirty="0"/>
                        <a:t>With max to EBITDA &lt;=70% in 2021 (or 0)</a:t>
                      </a:r>
                      <a:endParaRPr lang="en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150 </a:t>
                      </a:r>
                      <a:r>
                        <a:rPr lang="en-US" dirty="0" err="1"/>
                        <a:t>Meuro</a:t>
                      </a:r>
                      <a:endParaRPr lang="en-US" dirty="0"/>
                    </a:p>
                    <a:p>
                      <a:r>
                        <a:rPr lang="en-US" dirty="0"/>
                        <a:t>With max to EBITDA &lt;=70% in 2021 (or 0)</a:t>
                      </a:r>
                      <a:endParaRPr lang="en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463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1820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709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445DF9-D1DC-4EA2-B570-D5BC5D6F5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0000"/>
            <a:ext cx="8229600" cy="446908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Major building blocks @European level</a:t>
            </a:r>
            <a:endParaRPr lang="en-BE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6B1FBB-D314-4637-8C4F-955FB925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630341"/>
            <a:ext cx="2133600" cy="27384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2066355A-084C-D24E-9AD2-7E4FC41EA627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/>
          </a:p>
        </p:txBody>
      </p:sp>
      <p:graphicFrame>
        <p:nvGraphicFramePr>
          <p:cNvPr id="8" name="Content Placeholder 1">
            <a:extLst>
              <a:ext uri="{FF2B5EF4-FFF2-40B4-BE49-F238E27FC236}">
                <a16:creationId xmlns:a16="http://schemas.microsoft.com/office/drawing/2014/main" id="{C0D2B74C-EAB9-6426-9EC4-D2FDBC0ED4A4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35538142"/>
              </p:ext>
            </p:extLst>
          </p:nvPr>
        </p:nvGraphicFramePr>
        <p:xfrm>
          <a:off x="457200" y="1072575"/>
          <a:ext cx="8229600" cy="3251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8AC6AD8A-7DB3-453E-8ED2-8FB88F9FEA4B}"/>
              </a:ext>
            </a:extLst>
          </p:cNvPr>
          <p:cNvGrpSpPr/>
          <p:nvPr/>
        </p:nvGrpSpPr>
        <p:grpSpPr>
          <a:xfrm>
            <a:off x="3313216" y="3634740"/>
            <a:ext cx="5373584" cy="649464"/>
            <a:chOff x="2828925" y="854096"/>
            <a:chExt cx="2571749" cy="154305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63AB8A2-E6A0-4A52-AD99-A17FAD3BAB51}"/>
                </a:ext>
              </a:extLst>
            </p:cNvPr>
            <p:cNvSpPr/>
            <p:nvPr/>
          </p:nvSpPr>
          <p:spPr>
            <a:xfrm>
              <a:off x="2828925" y="854096"/>
              <a:ext cx="2571749" cy="1543050"/>
            </a:xfrm>
            <a:prstGeom prst="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8711A47-8005-4219-9BCE-EF3C01972E14}"/>
                </a:ext>
              </a:extLst>
            </p:cNvPr>
            <p:cNvSpPr txBox="1"/>
            <p:nvPr/>
          </p:nvSpPr>
          <p:spPr>
            <a:xfrm>
              <a:off x="2828925" y="854096"/>
              <a:ext cx="2571749" cy="1543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i="0" kern="1200" dirty="0">
                  <a:latin typeface="Alegreya Sans" panose="00000500000000000000" pitchFamily="2" charset="0"/>
                </a:rPr>
                <a:t>Demand reduction gas &amp; electricity</a:t>
              </a:r>
              <a:endParaRPr lang="en-US" sz="2000" kern="1200" dirty="0">
                <a:latin typeface="Alegreya Sans" panose="00000500000000000000" pitchFamily="2" charset="0"/>
              </a:endParaRPr>
            </a:p>
          </p:txBody>
        </p:sp>
      </p:grp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0EA386A3-845E-450B-BAED-A13E3D3C8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29" y="3567711"/>
            <a:ext cx="909369" cy="90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56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383B8B-CEC2-4E5E-BF03-FD7F48D589EA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Creates framework for Member States/competent authorities to deviate from the general rules of state aid due to the disturbance of the crisis:</a:t>
            </a:r>
          </a:p>
          <a:p>
            <a:pPr lvl="1"/>
            <a:r>
              <a:rPr lang="en-US" dirty="0"/>
              <a:t>Modified on 28/10/2022 – but global framework remains the same</a:t>
            </a:r>
          </a:p>
          <a:p>
            <a:r>
              <a:rPr lang="en-US" dirty="0"/>
              <a:t>Different types of support possible within communication: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Limited amounts of aid (maximum 2 </a:t>
            </a:r>
            <a:r>
              <a:rPr lang="en-US" dirty="0" err="1"/>
              <a:t>MEuro</a:t>
            </a:r>
            <a:r>
              <a:rPr lang="en-US" dirty="0"/>
              <a:t>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Liquidity support in the form of guarantees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Liquidity support in the form of subsidized loans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Aid for additional costs due to exceptional severe increase in price levels for natural gas &amp; electricity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Aid for accelerating the role out of renewable energy, storage, &amp; renewable heat (</a:t>
            </a:r>
            <a:r>
              <a:rPr lang="en-US" dirty="0" err="1"/>
              <a:t>RePowerEU</a:t>
            </a:r>
            <a:r>
              <a:rPr lang="en-US" dirty="0"/>
              <a:t>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Aid for decarbonization of industrial processes (electrification/hydrogen &amp; energy efficiency)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Aid for additional reduction of electricity consumption</a:t>
            </a:r>
          </a:p>
          <a:p>
            <a:endParaRPr lang="en-B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BD1C61-FEBE-477F-AB1F-AAE31CD94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Temporary crisis framework communication </a:t>
            </a:r>
            <a:br>
              <a:rPr lang="en-US" dirty="0"/>
            </a:br>
            <a:r>
              <a:rPr lang="nl-BE" sz="1600" dirty="0">
                <a:hlinkClick r:id="rId3"/>
              </a:rPr>
              <a:t>Publications Office (europa.eu)</a:t>
            </a:r>
            <a:endParaRPr lang="en-BE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C64A8E-8952-424F-8184-0F261A834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066355A-084C-D24E-9AD2-7E4FC41EA627}" type="slidenum">
              <a:rPr lang="en-US" noProof="0" smtClean="0"/>
              <a:pPr lvl="0"/>
              <a:t>3</a:t>
            </a:fld>
            <a:endParaRPr lang="en-US" noProof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225091FF-8A04-4A93-AC41-1BE08314674F}"/>
              </a:ext>
            </a:extLst>
          </p:cNvPr>
          <p:cNvSpPr/>
          <p:nvPr/>
        </p:nvSpPr>
        <p:spPr>
          <a:xfrm>
            <a:off x="450476" y="3428999"/>
            <a:ext cx="416859" cy="208429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302234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595ED9-9691-47BC-A403-DA7C5CD8C563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EU framework needs to be translated at national/regional level</a:t>
            </a:r>
          </a:p>
          <a:p>
            <a:r>
              <a:rPr lang="en-US" dirty="0"/>
              <a:t>Legal national framework for TCF has to be notified to the European Commission</a:t>
            </a:r>
          </a:p>
          <a:p>
            <a:pPr lvl="1"/>
            <a:r>
              <a:rPr lang="en-US" dirty="0"/>
              <a:t>Analysis whether support scheme is in line with provision of communication</a:t>
            </a:r>
          </a:p>
          <a:p>
            <a:r>
              <a:rPr lang="en-US" dirty="0"/>
              <a:t>Approval of national support scheme by Commission:</a:t>
            </a:r>
          </a:p>
          <a:p>
            <a:pPr lvl="1"/>
            <a:r>
              <a:rPr lang="en-US" dirty="0"/>
              <a:t>TCF aid on national/regional level must be in line with the EU communication</a:t>
            </a:r>
          </a:p>
          <a:p>
            <a:pPr lvl="1"/>
            <a:r>
              <a:rPr lang="en-US" dirty="0"/>
              <a:t>… can only deviated with lower aid provided</a:t>
            </a:r>
          </a:p>
          <a:p>
            <a:r>
              <a:rPr lang="en-US" dirty="0"/>
              <a:t>Overview of approved national schemes by the EU commission:</a:t>
            </a:r>
          </a:p>
          <a:p>
            <a:pPr lvl="1"/>
            <a:r>
              <a:rPr lang="en-US" dirty="0">
                <a:hlinkClick r:id="rId2"/>
              </a:rPr>
              <a:t>State_aid_TCF_decisions.pdf</a:t>
            </a:r>
            <a:endParaRPr lang="en-US" dirty="0"/>
          </a:p>
          <a:p>
            <a:pPr lvl="1"/>
            <a:r>
              <a:rPr lang="en-US" dirty="0"/>
              <a:t>Approval of Belgians provisions in order to provide liquidity guarantees for the energy suppliers (28/10 – 1,5 </a:t>
            </a:r>
            <a:r>
              <a:rPr lang="en-US" dirty="0" err="1"/>
              <a:t>bil</a:t>
            </a:r>
            <a:r>
              <a:rPr lang="en-US" dirty="0"/>
              <a:t> Euro)</a:t>
            </a:r>
          </a:p>
          <a:p>
            <a:pPr lvl="1"/>
            <a:r>
              <a:rPr lang="en-US" dirty="0"/>
              <a:t>Approval of Walloon provisions to provide liquidity aid (23/9 – 300 </a:t>
            </a:r>
            <a:r>
              <a:rPr lang="en-US" dirty="0" err="1"/>
              <a:t>Meuro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Approval of Flemish provisions for fishery sector (29/7 – 600.000 Euro)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3455EF-53A6-488D-9E63-75F665C75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TCF at national level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FA789-E5FE-441E-A7FF-6548FBCF5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93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E213A0-7325-45C3-9A75-83471999FDD3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Temporary support could alleviate the consequences of exceptional severe increases in the price of natural gas and electricity</a:t>
            </a:r>
          </a:p>
          <a:p>
            <a:r>
              <a:rPr lang="en-US" dirty="0"/>
              <a:t>Support can be based on </a:t>
            </a:r>
          </a:p>
          <a:p>
            <a:pPr lvl="1"/>
            <a:r>
              <a:rPr lang="en-US" dirty="0"/>
              <a:t>Current energy consumption: involves less incentives to save energy</a:t>
            </a:r>
          </a:p>
          <a:p>
            <a:pPr lvl="1"/>
            <a:r>
              <a:rPr lang="en-US" dirty="0"/>
              <a:t>Historical energy consumption: can have as a negative impact reduction or shift of production elsewhere</a:t>
            </a:r>
          </a:p>
          <a:p>
            <a:r>
              <a:rPr lang="en-US" dirty="0"/>
              <a:t>Member States are invited to require beneficiaries to provide adequate commitments to that effect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F95107-0D82-4CE5-BCF0-DD76234EC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Aid for additional costs of energy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41B841-A65F-4AFC-A863-CD814423B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616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A47418-2392-45F1-AD7D-340FB9DB736C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The aid is granted no later than 31/12/2023 (ex-post verification)</a:t>
            </a:r>
          </a:p>
          <a:p>
            <a:r>
              <a:rPr lang="en-US" dirty="0"/>
              <a:t>Aid is under the form of:</a:t>
            </a:r>
          </a:p>
          <a:p>
            <a:pPr lvl="1"/>
            <a:r>
              <a:rPr lang="en-US" dirty="0"/>
              <a:t>Direct grants,</a:t>
            </a:r>
          </a:p>
          <a:p>
            <a:pPr lvl="1"/>
            <a:r>
              <a:rPr lang="en-US" dirty="0"/>
              <a:t>Tax and payments advantages</a:t>
            </a:r>
          </a:p>
          <a:p>
            <a:pPr lvl="1"/>
            <a:r>
              <a:rPr lang="en-US" dirty="0"/>
              <a:t>Or other forms such as repayable advances, guarantees, loans and equity</a:t>
            </a:r>
          </a:p>
          <a:p>
            <a:pPr lvl="1"/>
            <a:r>
              <a:rPr lang="en-US" dirty="0"/>
              <a:t>Provided the amount is not exceeding the applicable state aid intensity and ceilings</a:t>
            </a:r>
          </a:p>
          <a:p>
            <a:r>
              <a:rPr lang="en-US" dirty="0"/>
              <a:t>All figures used must be gross = before any deduction of tax or other charge</a:t>
            </a:r>
          </a:p>
          <a:p>
            <a:r>
              <a:rPr lang="en-US" dirty="0"/>
              <a:t>Aid granted in the form of repayable advances, guarantees, loans or other repayable instruments may be converted into other forms of aid by 30</a:t>
            </a:r>
            <a:r>
              <a:rPr lang="en-US" baseline="30000" dirty="0"/>
              <a:t>th</a:t>
            </a:r>
            <a:r>
              <a:rPr lang="en-US" dirty="0"/>
              <a:t> of June 2024 at the latest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A9F771-F855-4B0B-8039-6ED8C9137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Conditions TCF EU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93C05-882A-4CB3-8A32-BC29C320D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956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FC7790-68E8-4818-9CC6-C80F175E0802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Aid is granted on the basis of a scheme with an estimated budget</a:t>
            </a:r>
          </a:p>
          <a:p>
            <a:r>
              <a:rPr lang="en-US" dirty="0"/>
              <a:t>Member states may limit the aid to activities to:</a:t>
            </a:r>
          </a:p>
          <a:p>
            <a:pPr lvl="1"/>
            <a:r>
              <a:rPr lang="en-US" dirty="0"/>
              <a:t>Specific economic operators of particular importance to the economy or</a:t>
            </a:r>
          </a:p>
          <a:p>
            <a:pPr lvl="1"/>
            <a:r>
              <a:rPr lang="en-US" dirty="0"/>
              <a:t>To the security and resilience of the internal market</a:t>
            </a:r>
          </a:p>
          <a:p>
            <a:r>
              <a:rPr lang="en-US" dirty="0"/>
              <a:t>However limits need to be designed broadly and not lead to an artificial limitation of potential beneficiaries </a:t>
            </a:r>
          </a:p>
          <a:p>
            <a:r>
              <a:rPr lang="en-US" dirty="0"/>
              <a:t>Criteria can be used such as prioritizing critical non-protected customers of the ‘safe gas for a save winter’</a:t>
            </a:r>
            <a:endParaRPr lang="en-B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183753-5627-49EF-9635-40E3A2143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Conditions TCF EU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D94EE0-0718-4693-B156-05493E726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44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CF7752-22CE-40C0-9B18-D63BB27230DB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Based upon the consumption of natural gas (incl. feed-stock), electricity, heating and cooling directly produced from natural gas and electricity procured by the beneficiary</a:t>
            </a:r>
          </a:p>
          <a:p>
            <a:r>
              <a:rPr lang="en-US" dirty="0"/>
              <a:t>Maximum eligible cost is calculated:</a:t>
            </a:r>
          </a:p>
          <a:p>
            <a:pPr lvl="1"/>
            <a:r>
              <a:rPr lang="en-US" dirty="0"/>
              <a:t>(P(t) – P(ref) x 1,5 ) x Q</a:t>
            </a:r>
          </a:p>
          <a:p>
            <a:pPr lvl="1"/>
            <a:r>
              <a:rPr lang="en-US" dirty="0"/>
              <a:t>T is a given month or period of several consecutive months between 1/2/2022 and 31/12/2023 (eligible period)</a:t>
            </a:r>
          </a:p>
          <a:p>
            <a:pPr lvl="1"/>
            <a:r>
              <a:rPr lang="en-US" dirty="0"/>
              <a:t>Ref is the period from 1/1/2021 to 31/12/2021 (reference period)</a:t>
            </a:r>
          </a:p>
          <a:p>
            <a:pPr lvl="1"/>
            <a:r>
              <a:rPr lang="en-US" dirty="0"/>
              <a:t>P(t) is the average price per unit consumed by the beneficiary in the eligible period (Euro/MWh)</a:t>
            </a:r>
          </a:p>
          <a:p>
            <a:pPr lvl="1"/>
            <a:r>
              <a:rPr lang="en-US" dirty="0"/>
              <a:t>P(ref) is the average price per unit consumed by the beneficiary in the reference period (Euro/MWh)</a:t>
            </a:r>
          </a:p>
          <a:p>
            <a:pPr lvl="1"/>
            <a:r>
              <a:rPr lang="en-US" dirty="0"/>
              <a:t>Q is the quantity procured from an external supplier and consumed by the beneficiary as final consumer it can be set by the member state as</a:t>
            </a:r>
          </a:p>
          <a:p>
            <a:pPr lvl="2"/>
            <a:r>
              <a:rPr lang="en-US" dirty="0"/>
              <a:t>Q(t) the consumption of the beneficiary in the eligible period or</a:t>
            </a:r>
          </a:p>
          <a:p>
            <a:pPr lvl="2"/>
            <a:r>
              <a:rPr lang="en-US" dirty="0"/>
              <a:t>Q(ref) the consumption of the beneficiary in the reference period </a:t>
            </a:r>
          </a:p>
          <a:p>
            <a:pPr lvl="1"/>
            <a:r>
              <a:rPr lang="en-US" dirty="0"/>
              <a:t>As from 1/9/2022 Q cannot exceed 70% of the beneficiary consumption over the same period in 2021</a:t>
            </a:r>
            <a:endParaRPr lang="en-B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325DF6-F915-46CB-860F-8A4D6EE60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Calculation of eligible costs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623129-B561-487F-A76D-15A0912AD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6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024699-E824-4DA9-8C8F-62F6C5384952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overall aid per beneficiary does not exceed 50% of the eligible costs and the overall aid per undertaking does not exceed 4 </a:t>
            </a:r>
            <a:r>
              <a:rPr lang="en-US" dirty="0" err="1"/>
              <a:t>Meuro</a:t>
            </a:r>
            <a:r>
              <a:rPr lang="en-US" dirty="0"/>
              <a:t> at any given point at time</a:t>
            </a:r>
          </a:p>
          <a:p>
            <a:r>
              <a:rPr lang="en-US" dirty="0"/>
              <a:t>In certain circumstances further aid may be necessary for beneficiaries suffering from a reduction of economic performance during the crisis provided the following conditions are met:</a:t>
            </a:r>
          </a:p>
          <a:p>
            <a:pPr lvl="1"/>
            <a:r>
              <a:rPr lang="en-US" dirty="0"/>
              <a:t>Overall aid per beneficiary does not exceed 40% of the eligible costs and the overall aid per undertaking does not exceed 100 </a:t>
            </a:r>
            <a:r>
              <a:rPr lang="en-US" dirty="0" err="1"/>
              <a:t>Meuro</a:t>
            </a:r>
            <a:r>
              <a:rPr lang="en-US" dirty="0"/>
              <a:t> at any given point of time</a:t>
            </a:r>
          </a:p>
          <a:p>
            <a:pPr lvl="1"/>
            <a:r>
              <a:rPr lang="en-US" dirty="0"/>
              <a:t>For energy intensive industry (purchases of energy products amount at least to 3% production value or turnover in 2021 or 6% in S1 2022)</a:t>
            </a:r>
          </a:p>
          <a:p>
            <a:pPr lvl="2"/>
            <a:r>
              <a:rPr lang="en-US" dirty="0"/>
              <a:t>Overall aid may be increased to 65% (80% for Annex I companies) of the eligible costs and</a:t>
            </a:r>
          </a:p>
          <a:p>
            <a:pPr lvl="2"/>
            <a:r>
              <a:rPr lang="en-US" dirty="0"/>
              <a:t>Overall aid per undertaking may not exceed 50 </a:t>
            </a:r>
            <a:r>
              <a:rPr lang="en-US" dirty="0" err="1"/>
              <a:t>Meuro</a:t>
            </a:r>
            <a:r>
              <a:rPr lang="en-US" dirty="0"/>
              <a:t>  (150 </a:t>
            </a:r>
            <a:r>
              <a:rPr lang="en-US" dirty="0" err="1"/>
              <a:t>Meuro</a:t>
            </a:r>
            <a:r>
              <a:rPr lang="en-US" dirty="0"/>
              <a:t> for Annex I)</a:t>
            </a:r>
          </a:p>
          <a:p>
            <a:pPr lvl="2"/>
            <a:r>
              <a:rPr lang="en-US" dirty="0"/>
              <a:t>Reduction of at least 40% of the EBITDA in the eligible period compared to the reference period or a negative EBITDA in the eligible period</a:t>
            </a:r>
          </a:p>
          <a:p>
            <a:pPr lvl="1"/>
            <a:r>
              <a:rPr lang="en-US" dirty="0"/>
              <a:t>For this aid the EBITDA in the eligible period, including the aid, may not exceed 70% of the EBITDA in the reference period – if the EBITDA was negative it may not lead to an increase of the EBITDA in the eligible period above 0</a:t>
            </a:r>
            <a:endParaRPr lang="en-B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05CF36-C844-42BB-BF0B-CC6D09CD9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amount of aid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3BCE4-95DA-4CC2-9DB6-528FD3613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70718"/>
      </p:ext>
    </p:extLst>
  </p:cSld>
  <p:clrMapOvr>
    <a:masterClrMapping/>
  </p:clrMapOvr>
</p:sld>
</file>

<file path=ppt/theme/theme1.xml><?xml version="1.0" encoding="utf-8"?>
<a:theme xmlns:a="http://schemas.openxmlformats.org/drawingml/2006/main" name="AGORIA_PPT_TEMPLATE_160712">
  <a:themeElements>
    <a:clrScheme name="AGORIA">
      <a:dk1>
        <a:srgbClr val="000000"/>
      </a:dk1>
      <a:lt1>
        <a:sysClr val="window" lastClr="FFFFFF"/>
      </a:lt1>
      <a:dk2>
        <a:srgbClr val="1600FF"/>
      </a:dk2>
      <a:lt2>
        <a:srgbClr val="FFFFFF"/>
      </a:lt2>
      <a:accent1>
        <a:srgbClr val="060060"/>
      </a:accent1>
      <a:accent2>
        <a:srgbClr val="0A008D"/>
      </a:accent2>
      <a:accent3>
        <a:srgbClr val="0D00BC"/>
      </a:accent3>
      <a:accent4>
        <a:srgbClr val="0E2BFA"/>
      </a:accent4>
      <a:accent5>
        <a:srgbClr val="0B64FB"/>
      </a:accent5>
      <a:accent6>
        <a:srgbClr val="0D80FA"/>
      </a:accent6>
      <a:hlink>
        <a:srgbClr val="8B8A8A"/>
      </a:hlink>
      <a:folHlink>
        <a:srgbClr val="5C5C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852156D2-A672-4A3A-A86D-09D1272F61FE}" vid="{F6ED8CD5-D746-4CD6-A793-5B44243CE4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Agoria - 2016 - Corp Template</Template>
  <TotalTime>493</TotalTime>
  <Words>1791</Words>
  <Application>Microsoft Office PowerPoint</Application>
  <PresentationFormat>On-screen Show (16:9)</PresentationFormat>
  <Paragraphs>218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Alegreya Sans ExtraBold</vt:lpstr>
      <vt:lpstr>Wingdings</vt:lpstr>
      <vt:lpstr>Arial</vt:lpstr>
      <vt:lpstr>Alegreya Sans</vt:lpstr>
      <vt:lpstr>Alegreya Sans Medium</vt:lpstr>
      <vt:lpstr>Calibri</vt:lpstr>
      <vt:lpstr>AGORIA_PPT_TEMPLATE_160712</vt:lpstr>
      <vt:lpstr>PowerPoint Presentation</vt:lpstr>
      <vt:lpstr>Major building blocks @European level</vt:lpstr>
      <vt:lpstr>Temporary crisis framework communication  Publications Office (europa.eu)</vt:lpstr>
      <vt:lpstr>Implementation of TCF at national level</vt:lpstr>
      <vt:lpstr>Aid for additional costs of energy</vt:lpstr>
      <vt:lpstr>Conditions TCF EU</vt:lpstr>
      <vt:lpstr>Conditions TCF EU</vt:lpstr>
      <vt:lpstr>Calculation of eligible costs</vt:lpstr>
      <vt:lpstr>Maximum amount of aid</vt:lpstr>
      <vt:lpstr>Cumulation is possible, but …</vt:lpstr>
      <vt:lpstr>Help companies to survive the energy crisis (April 2022)</vt:lpstr>
      <vt:lpstr>Help companies to survive the energy crisis (28/10/22)</vt:lpstr>
      <vt:lpstr>PowerPoint Presentation</vt:lpstr>
      <vt:lpstr>Temporary crisis framework Vlaanderen</vt:lpstr>
      <vt:lpstr>Maximale steun TCF</vt:lpstr>
      <vt:lpstr>Help companies to survive the energy crisis (28/10/22)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crisis</dc:title>
  <dc:creator>VAN DEN BOSSCHE Patrick (PVAN)</dc:creator>
  <cp:lastModifiedBy>VAN DEN BOSSCHE Patrick (PVAN)</cp:lastModifiedBy>
  <cp:revision>26</cp:revision>
  <cp:lastPrinted>2022-10-13T14:24:12Z</cp:lastPrinted>
  <dcterms:created xsi:type="dcterms:W3CDTF">2022-10-09T11:51:55Z</dcterms:created>
  <dcterms:modified xsi:type="dcterms:W3CDTF">2022-11-14T16:44:02Z</dcterms:modified>
</cp:coreProperties>
</file>